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9" r:id="rId2"/>
  </p:sldMasterIdLst>
  <p:notesMasterIdLst>
    <p:notesMasterId r:id="rId30"/>
  </p:notesMasterIdLst>
  <p:sldIdLst>
    <p:sldId id="256" r:id="rId3"/>
    <p:sldId id="258" r:id="rId4"/>
    <p:sldId id="259" r:id="rId5"/>
    <p:sldId id="260" r:id="rId6"/>
    <p:sldId id="261" r:id="rId7"/>
    <p:sldId id="262" r:id="rId8"/>
    <p:sldId id="263" r:id="rId9"/>
    <p:sldId id="264" r:id="rId10"/>
    <p:sldId id="265" r:id="rId11"/>
    <p:sldId id="266" r:id="rId12"/>
    <p:sldId id="268" r:id="rId13"/>
    <p:sldId id="278" r:id="rId14"/>
    <p:sldId id="270" r:id="rId15"/>
    <p:sldId id="292" r:id="rId16"/>
    <p:sldId id="271" r:id="rId17"/>
    <p:sldId id="272" r:id="rId18"/>
    <p:sldId id="273" r:id="rId19"/>
    <p:sldId id="279" r:id="rId20"/>
    <p:sldId id="280" r:id="rId21"/>
    <p:sldId id="276" r:id="rId22"/>
    <p:sldId id="286" r:id="rId23"/>
    <p:sldId id="281" r:id="rId24"/>
    <p:sldId id="282" r:id="rId25"/>
    <p:sldId id="283" r:id="rId26"/>
    <p:sldId id="284" r:id="rId27"/>
    <p:sldId id="285" r:id="rId28"/>
    <p:sldId id="267"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Lato" panose="020B0604020202020204" charset="0"/>
      <p:regular r:id="rId35"/>
      <p:bold r:id="rId36"/>
      <p:italic r:id="rId37"/>
      <p:boldItalic r:id="rId38"/>
    </p:embeddedFont>
    <p:embeddedFont>
      <p:font typeface="Lato Light" panose="020B0604020202020204" charset="0"/>
      <p:regular r:id="rId39"/>
      <p:bold r:id="rId40"/>
      <p:italic r:id="rId41"/>
      <p:boldItalic r:id="rId42"/>
    </p:embeddedFont>
    <p:embeddedFont>
      <p:font typeface="Proxima Nova"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in Jack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31T18:40:43.291" idx="1">
    <p:pos x="2207" y="2217"/>
    <p:text>is there a way we can indicate that this high-level tile configuration isn't changing between 2012R2 and 2016?</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Shape 1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2" name="Shape 4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89086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7" name="Shape 5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51510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0" name="Shape 6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02797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3de9f8bc06_3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3de9f8bc06_3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7" name="Shape 6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55904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82697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6" name="Shape 6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81439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0" name="Shape 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6509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0" name="Shape 6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39248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Shape 42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999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12281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54684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29698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29278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0191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27432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84244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135"/>
        <p:cNvGrpSpPr/>
        <p:nvPr/>
      </p:nvGrpSpPr>
      <p:grpSpPr>
        <a:xfrm>
          <a:off x="0" y="0"/>
          <a:ext cx="0" cy="0"/>
          <a:chOff x="0" y="0"/>
          <a:chExt cx="0" cy="0"/>
        </a:xfrm>
      </p:grpSpPr>
      <p:pic>
        <p:nvPicPr>
          <p:cNvPr id="136" name="Shape 136"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37" name="Shape 13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138" name="Shape 138"/>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39" name="Shape 139"/>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40" name="Shape 14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US"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141" name="Shape 141"/>
          <p:cNvGrpSpPr/>
          <p:nvPr/>
        </p:nvGrpSpPr>
        <p:grpSpPr>
          <a:xfrm>
            <a:off x="634507" y="819387"/>
            <a:ext cx="1337013" cy="313170"/>
            <a:chOff x="1841475" y="2392725"/>
            <a:chExt cx="3928925" cy="920275"/>
          </a:xfrm>
        </p:grpSpPr>
        <p:sp>
          <p:nvSpPr>
            <p:cNvPr id="142" name="Shape 14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Shape 14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Shape 14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Shape 14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Shape 14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Shape 14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Shape 14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Shape 150"/>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Google Shape;33;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Google Shape;34;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61740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42;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43;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8" name="Google Shape;48;p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Google Shape;49;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Google Shape;50;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640956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217316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Google Shape;57;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58;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Google Shape;60;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Google Shape;63;p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84441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Google Shape;76;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8407067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88;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Google Shape;89;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Google Shape;90;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Google Shape;91;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251484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Google Shape;96;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Google Shape;97;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Google Shape;98;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Google Shape;99;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Google Shape;101;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035956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Google Shape;105;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Google Shape;108;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Google Shape;110;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Google Shape;112;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114;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15" name="Google Shape;115;p1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Google Shape;116;p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Google Shape;117;p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7787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Google Shape;122;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Google Shape;124;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Google Shape;126;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Google Shape;127;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Google Shape;128;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Google Shape;129;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Google Shape;131;p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Google Shape;132;p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150270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Google Shape;138;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Google Shape;139;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Google Shape;140;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Google Shape;141;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Google Shape;142;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Google Shape;143;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Google Shape;144;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5" name="Google Shape;145;p1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77139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15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Google Shape;150;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Google Shape;151;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Google Shape;152;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Google Shape;154;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Google Shape;155;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Google Shape;156;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7" name="Google Shape;157;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Google Shape;159;p1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Google Shape;160;p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Google Shape;161;p1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Google Shape;162;p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3" name="Google Shape;163;p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Google Shape;164;p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Google Shape;165;p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856205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6"/>
        <p:cNvGrpSpPr/>
        <p:nvPr/>
      </p:nvGrpSpPr>
      <p:grpSpPr>
        <a:xfrm>
          <a:off x="0" y="0"/>
          <a:ext cx="0" cy="0"/>
          <a:chOff x="0" y="0"/>
          <a:chExt cx="0" cy="0"/>
        </a:xfrm>
      </p:grpSpPr>
      <p:sp>
        <p:nvSpPr>
          <p:cNvPr id="167" name="Google Shape;167;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25985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154" name="Shape 154"/>
          <p:cNvGrpSpPr/>
          <p:nvPr/>
        </p:nvGrpSpPr>
        <p:grpSpPr>
          <a:xfrm>
            <a:off x="287525" y="4854557"/>
            <a:ext cx="634914" cy="148716"/>
            <a:chOff x="1841475" y="2392725"/>
            <a:chExt cx="3928925" cy="920275"/>
          </a:xfrm>
        </p:grpSpPr>
        <p:sp>
          <p:nvSpPr>
            <p:cNvPr id="155" name="Shape 1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Shape 1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Shape 1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Shape 1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Shape 1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Shape 1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Shape 1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 name="Shape 1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grpSp>
        <p:nvGrpSpPr>
          <p:cNvPr id="166" name="Shape 166"/>
          <p:cNvGrpSpPr/>
          <p:nvPr/>
        </p:nvGrpSpPr>
        <p:grpSpPr>
          <a:xfrm>
            <a:off x="287525" y="4854557"/>
            <a:ext cx="634914" cy="148716"/>
            <a:chOff x="1841475" y="2392725"/>
            <a:chExt cx="3928925" cy="920275"/>
          </a:xfrm>
        </p:grpSpPr>
        <p:sp>
          <p:nvSpPr>
            <p:cNvPr id="167" name="Shape 1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Shape 1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Shape 1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Shape 1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Shape 1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Shape 1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Shape 1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5" name="Shape 175"/>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176" name="Shape 176"/>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marR="0" lvl="0" algn="ctr" rtl="0">
              <a:lnSpc>
                <a:spcPct val="110000"/>
              </a:lnSpc>
              <a:spcBef>
                <a:spcPts val="0"/>
              </a:spcBef>
              <a:spcAft>
                <a:spcPts val="0"/>
              </a:spcAft>
              <a:buClr>
                <a:srgbClr val="FFFFFF"/>
              </a:buClr>
              <a:buSzPts val="12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177"/>
        <p:cNvGrpSpPr/>
        <p:nvPr/>
      </p:nvGrpSpPr>
      <p:grpSpPr>
        <a:xfrm>
          <a:off x="0" y="0"/>
          <a:ext cx="0" cy="0"/>
          <a:chOff x="0" y="0"/>
          <a:chExt cx="0" cy="0"/>
        </a:xfrm>
      </p:grpSpPr>
      <p:pic>
        <p:nvPicPr>
          <p:cNvPr id="178" name="Shape 178"/>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179" name="Shape 17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180" name="Shape 180"/>
          <p:cNvGrpSpPr/>
          <p:nvPr/>
        </p:nvGrpSpPr>
        <p:grpSpPr>
          <a:xfrm>
            <a:off x="287525" y="4854557"/>
            <a:ext cx="634914" cy="148716"/>
            <a:chOff x="1841475" y="2392725"/>
            <a:chExt cx="3928925" cy="920275"/>
          </a:xfrm>
        </p:grpSpPr>
        <p:sp>
          <p:nvSpPr>
            <p:cNvPr id="181" name="Shape 18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Shape 18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Shape 18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Shape 18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Shape 18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Shape 18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Shape 18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Shape 5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Shape 58"/>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59" name="Shape 5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2296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rgbClr val="00A4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0" name="Shape 5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Shape 51"/>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rgbClr val="00A4F6"/>
              </a:buClr>
              <a:buSzPts val="3600"/>
              <a:buNone/>
              <a:defRPr sz="3600">
                <a:solidFill>
                  <a:srgbClr val="00A4F6"/>
                </a:solidFill>
              </a:defRPr>
            </a:lvl1pPr>
            <a:lvl2pPr lvl="1" algn="ctr">
              <a:spcBef>
                <a:spcPts val="0"/>
              </a:spcBef>
              <a:spcAft>
                <a:spcPts val="0"/>
              </a:spcAft>
              <a:buClr>
                <a:srgbClr val="00A4F6"/>
              </a:buClr>
              <a:buSzPts val="3600"/>
              <a:buNone/>
              <a:defRPr sz="3600">
                <a:solidFill>
                  <a:srgbClr val="00A4F6"/>
                </a:solidFill>
              </a:defRPr>
            </a:lvl2pPr>
            <a:lvl3pPr lvl="2" algn="ctr">
              <a:spcBef>
                <a:spcPts val="0"/>
              </a:spcBef>
              <a:spcAft>
                <a:spcPts val="0"/>
              </a:spcAft>
              <a:buClr>
                <a:srgbClr val="00A4F6"/>
              </a:buClr>
              <a:buSzPts val="3600"/>
              <a:buNone/>
              <a:defRPr sz="3600">
                <a:solidFill>
                  <a:srgbClr val="00A4F6"/>
                </a:solidFill>
              </a:defRPr>
            </a:lvl3pPr>
            <a:lvl4pPr lvl="3" algn="ctr">
              <a:spcBef>
                <a:spcPts val="0"/>
              </a:spcBef>
              <a:spcAft>
                <a:spcPts val="0"/>
              </a:spcAft>
              <a:buClr>
                <a:srgbClr val="00A4F6"/>
              </a:buClr>
              <a:buSzPts val="3600"/>
              <a:buNone/>
              <a:defRPr sz="3600">
                <a:solidFill>
                  <a:srgbClr val="00A4F6"/>
                </a:solidFill>
              </a:defRPr>
            </a:lvl4pPr>
            <a:lvl5pPr lvl="4" algn="ctr">
              <a:spcBef>
                <a:spcPts val="0"/>
              </a:spcBef>
              <a:spcAft>
                <a:spcPts val="0"/>
              </a:spcAft>
              <a:buClr>
                <a:srgbClr val="00A4F6"/>
              </a:buClr>
              <a:buSzPts val="3600"/>
              <a:buNone/>
              <a:defRPr sz="3600">
                <a:solidFill>
                  <a:srgbClr val="00A4F6"/>
                </a:solidFill>
              </a:defRPr>
            </a:lvl5pPr>
            <a:lvl6pPr lvl="5" algn="ctr">
              <a:spcBef>
                <a:spcPts val="0"/>
              </a:spcBef>
              <a:spcAft>
                <a:spcPts val="0"/>
              </a:spcAft>
              <a:buClr>
                <a:srgbClr val="00A4F6"/>
              </a:buClr>
              <a:buSzPts val="3600"/>
              <a:buNone/>
              <a:defRPr sz="3600">
                <a:solidFill>
                  <a:srgbClr val="00A4F6"/>
                </a:solidFill>
              </a:defRPr>
            </a:lvl6pPr>
            <a:lvl7pPr lvl="6" algn="ctr">
              <a:spcBef>
                <a:spcPts val="0"/>
              </a:spcBef>
              <a:spcAft>
                <a:spcPts val="0"/>
              </a:spcAft>
              <a:buClr>
                <a:srgbClr val="00A4F6"/>
              </a:buClr>
              <a:buSzPts val="3600"/>
              <a:buNone/>
              <a:defRPr sz="3600">
                <a:solidFill>
                  <a:srgbClr val="00A4F6"/>
                </a:solidFill>
              </a:defRPr>
            </a:lvl7pPr>
            <a:lvl8pPr lvl="7" algn="ctr">
              <a:spcBef>
                <a:spcPts val="0"/>
              </a:spcBef>
              <a:spcAft>
                <a:spcPts val="0"/>
              </a:spcAft>
              <a:buClr>
                <a:srgbClr val="00A4F6"/>
              </a:buClr>
              <a:buSzPts val="3600"/>
              <a:buNone/>
              <a:defRPr sz="3600">
                <a:solidFill>
                  <a:srgbClr val="00A4F6"/>
                </a:solidFill>
              </a:defRPr>
            </a:lvl8pPr>
            <a:lvl9pPr lvl="8" algn="ctr">
              <a:spcBef>
                <a:spcPts val="0"/>
              </a:spcBef>
              <a:spcAft>
                <a:spcPts val="0"/>
              </a:spcAft>
              <a:buClr>
                <a:srgbClr val="00A4F6"/>
              </a:buClr>
              <a:buSzPts val="3600"/>
              <a:buNone/>
              <a:defRPr sz="3600">
                <a:solidFill>
                  <a:srgbClr val="00A4F6"/>
                </a:solidFill>
              </a:defRPr>
            </a:lvl9pPr>
          </a:lstStyle>
          <a:p>
            <a:endParaRPr/>
          </a:p>
        </p:txBody>
      </p:sp>
      <p:sp>
        <p:nvSpPr>
          <p:cNvPr id="52" name="Shape 52"/>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Shape 5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Shape 5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92492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Shape 30"/>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Shape 3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Shape 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Shape 33"/>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Shape 34"/>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25816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627274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5" r:id="rId6"/>
    <p:sldLayoutId id="2147483696" r:id="rId7"/>
    <p:sldLayoutId id="214748369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38709068"/>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cloudfoundry-incubator/windows2016fs-release"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0"/>
              </a:spcAft>
              <a:buClr>
                <a:srgbClr val="FFFFFF"/>
              </a:buClr>
              <a:buSzPts val="1500"/>
              <a:buFont typeface="Proxima Nova"/>
              <a:buNone/>
            </a:pPr>
            <a:r>
              <a:rPr lang="en-US" sz="1500" b="0" i="0" u="none" strike="noStrike" cap="none" dirty="0">
                <a:solidFill>
                  <a:srgbClr val="FFFFFF"/>
                </a:solidFill>
                <a:latin typeface="Proxima Nova"/>
                <a:ea typeface="Proxima Nova"/>
                <a:cs typeface="Proxima Nova"/>
                <a:sym typeface="Proxima Nova"/>
              </a:rPr>
              <a:t>Cornelius Mendoza</a:t>
            </a:r>
          </a:p>
          <a:p>
            <a:pPr marL="0" marR="0" lvl="0" indent="0" algn="l" rtl="0">
              <a:lnSpc>
                <a:spcPct val="110000"/>
              </a:lnSpc>
              <a:spcBef>
                <a:spcPts val="0"/>
              </a:spcBef>
              <a:spcAft>
                <a:spcPts val="0"/>
              </a:spcAft>
              <a:buClr>
                <a:srgbClr val="FFFFFF"/>
              </a:buClr>
              <a:buSzPts val="1500"/>
              <a:buFont typeface="Proxima Nova"/>
              <a:buNone/>
            </a:pPr>
            <a:r>
              <a:rPr lang="en-US" dirty="0"/>
              <a:t>Sr. Platform Architect</a:t>
            </a:r>
            <a:endParaRPr sz="1500" b="0" i="0" u="none" strike="noStrike" cap="none" dirty="0">
              <a:solidFill>
                <a:srgbClr val="FFFFFF"/>
              </a:solidFill>
              <a:latin typeface="Proxima Nova"/>
              <a:ea typeface="Proxima Nova"/>
              <a:cs typeface="Proxima Nova"/>
              <a:sym typeface="Proxima Nova"/>
            </a:endParaRPr>
          </a:p>
        </p:txBody>
      </p:sp>
      <p:sp>
        <p:nvSpPr>
          <p:cNvPr id="194" name="Shape 194"/>
          <p:cNvSpPr txBox="1">
            <a:spLocks noGrp="1"/>
          </p:cNvSpPr>
          <p:nvPr>
            <p:ph type="title"/>
          </p:nvPr>
        </p:nvSpPr>
        <p:spPr>
          <a:xfrm>
            <a:off x="458900" y="2243500"/>
            <a:ext cx="6643200" cy="1191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4000"/>
              <a:buFont typeface="Proxima Nova"/>
              <a:buNone/>
            </a:pPr>
            <a:endParaRPr dirty="0"/>
          </a:p>
          <a:p>
            <a:pPr marL="0" lvl="0" indent="0" rtl="0">
              <a:spcBef>
                <a:spcPts val="0"/>
              </a:spcBef>
              <a:spcAft>
                <a:spcPts val="0"/>
              </a:spcAft>
              <a:buClr>
                <a:schemeClr val="folHlink"/>
              </a:buClr>
              <a:buSzPts val="4400"/>
              <a:buFont typeface="Arial"/>
              <a:buNone/>
            </a:pPr>
            <a:endParaRPr sz="3600" dirty="0">
              <a:solidFill>
                <a:srgbClr val="FFFFFF"/>
              </a:solidFill>
            </a:endParaRPr>
          </a:p>
          <a:p>
            <a:pPr marL="0" lvl="0" indent="0" rtl="0">
              <a:spcBef>
                <a:spcPts val="0"/>
              </a:spcBef>
              <a:spcAft>
                <a:spcPts val="0"/>
              </a:spcAft>
              <a:buClr>
                <a:schemeClr val="folHlink"/>
              </a:buClr>
              <a:buSzPts val="4400"/>
              <a:buFont typeface="Arial"/>
              <a:buNone/>
            </a:pPr>
            <a:r>
              <a:rPr lang="en-US" sz="3600" dirty="0">
                <a:solidFill>
                  <a:srgbClr val="000000"/>
                </a:solidFill>
              </a:rPr>
              <a:t>Windows 2012R2 vs </a:t>
            </a:r>
            <a:br>
              <a:rPr lang="en-US" sz="3600" dirty="0">
                <a:solidFill>
                  <a:srgbClr val="000000"/>
                </a:solidFill>
              </a:rPr>
            </a:br>
            <a:r>
              <a:rPr lang="en-US" sz="3600" dirty="0">
                <a:solidFill>
                  <a:srgbClr val="000000"/>
                </a:solidFill>
              </a:rPr>
              <a:t>Windows 2016 Containers</a:t>
            </a:r>
            <a:endParaRPr sz="3600" dirty="0">
              <a:solidFill>
                <a:srgbClr val="000000"/>
              </a:solidFill>
            </a:endParaRPr>
          </a:p>
          <a:p>
            <a:pPr marL="0" marR="0" lvl="0" indent="0" algn="l" rtl="0">
              <a:lnSpc>
                <a:spcPct val="100000"/>
              </a:lnSpc>
              <a:spcBef>
                <a:spcPts val="0"/>
              </a:spcBef>
              <a:spcAft>
                <a:spcPts val="0"/>
              </a:spcAft>
              <a:buClr>
                <a:schemeClr val="dk1"/>
              </a:buClr>
              <a:buSzPts val="3200"/>
              <a:buFont typeface="Proxima Nova"/>
              <a:buNone/>
            </a:pPr>
            <a:endParaRPr sz="3200" b="0" i="0" u="none" strike="noStrike" cap="none" dirty="0">
              <a:solidFill>
                <a:schemeClr val="dk1"/>
              </a:solidFill>
              <a:latin typeface="Proxima Nova"/>
              <a:ea typeface="Proxima Nova"/>
              <a:cs typeface="Proxima Nova"/>
              <a:sym typeface="Proxima Nova"/>
            </a:endParaRPr>
          </a:p>
        </p:txBody>
      </p:sp>
      <p:sp>
        <p:nvSpPr>
          <p:cNvPr id="195" name="Shape 195"/>
          <p:cNvSpPr/>
          <p:nvPr/>
        </p:nvSpPr>
        <p:spPr>
          <a:xfrm>
            <a:off x="7102094" y="1683819"/>
            <a:ext cx="1124700" cy="11247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7F7F7F"/>
              </a:solidFill>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5" name="Shape 485"/>
          <p:cNvSpPr txBox="1">
            <a:spLocks noGrp="1"/>
          </p:cNvSpPr>
          <p:nvPr>
            <p:ph type="body" idx="1"/>
          </p:nvPr>
        </p:nvSpPr>
        <p:spPr>
          <a:xfrm>
            <a:off x="915400" y="900400"/>
            <a:ext cx="2112024" cy="37695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a:t>The IronFrame library uses services and primitives available in Windows Server 2012R2 to provide container-like functionality within the context of Cloud Foundry.</a:t>
            </a:r>
            <a:endParaRPr dirty="0"/>
          </a:p>
        </p:txBody>
      </p:sp>
      <p:grpSp>
        <p:nvGrpSpPr>
          <p:cNvPr id="486" name="Shape 486"/>
          <p:cNvGrpSpPr/>
          <p:nvPr/>
        </p:nvGrpSpPr>
        <p:grpSpPr>
          <a:xfrm>
            <a:off x="3027424" y="440781"/>
            <a:ext cx="242934" cy="350823"/>
            <a:chOff x="5828175" y="1277675"/>
            <a:chExt cx="471900" cy="681475"/>
          </a:xfrm>
        </p:grpSpPr>
        <p:sp>
          <p:nvSpPr>
            <p:cNvPr id="487" name="Shape 487"/>
            <p:cNvSpPr/>
            <p:nvPr/>
          </p:nvSpPr>
          <p:spPr>
            <a:xfrm>
              <a:off x="5946075" y="1277675"/>
              <a:ext cx="236100" cy="23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8" name="Shape 488"/>
            <p:cNvSpPr/>
            <p:nvPr/>
          </p:nvSpPr>
          <p:spPr>
            <a:xfrm rot="5400000">
              <a:off x="5877375" y="1536450"/>
              <a:ext cx="373500" cy="471900"/>
            </a:xfrm>
            <a:prstGeom prst="pie">
              <a:avLst>
                <a:gd name="adj1" fmla="val 54004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89" name="Shape 489"/>
          <p:cNvSpPr txBox="1"/>
          <p:nvPr/>
        </p:nvSpPr>
        <p:spPr>
          <a:xfrm>
            <a:off x="3279900" y="4013600"/>
            <a:ext cx="4657800" cy="89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sz="1200" b="1">
                <a:latin typeface="Lato"/>
                <a:ea typeface="Lato"/>
                <a:cs typeface="Lato"/>
                <a:sym typeface="Lato"/>
              </a:rPr>
              <a:t>Network</a:t>
            </a:r>
            <a:r>
              <a:rPr lang="en" sz="1200">
                <a:latin typeface="Lato"/>
                <a:ea typeface="Lato"/>
                <a:cs typeface="Lato"/>
                <a:sym typeface="Lato"/>
              </a:rPr>
              <a:t> – Apps launched inside a Garden-Windows container </a:t>
            </a:r>
            <a:r>
              <a:rPr lang="en" sz="1200" i="1">
                <a:latin typeface="Lato"/>
                <a:ea typeface="Lato"/>
                <a:cs typeface="Lato"/>
                <a:sym typeface="Lato"/>
              </a:rPr>
              <a:t>bind directly to the external IP address of the cell</a:t>
            </a:r>
            <a:r>
              <a:rPr lang="en" sz="1200">
                <a:latin typeface="Lato"/>
                <a:ea typeface="Lato"/>
                <a:cs typeface="Lato"/>
                <a:sym typeface="Lato"/>
              </a:rPr>
              <a:t>.</a:t>
            </a:r>
            <a:endParaRPr sz="1200">
              <a:latin typeface="Lato"/>
              <a:ea typeface="Lato"/>
              <a:cs typeface="Lato"/>
              <a:sym typeface="Lato"/>
            </a:endParaRPr>
          </a:p>
        </p:txBody>
      </p:sp>
      <p:sp>
        <p:nvSpPr>
          <p:cNvPr id="490" name="Shape 490"/>
          <p:cNvSpPr txBox="1"/>
          <p:nvPr/>
        </p:nvSpPr>
        <p:spPr>
          <a:xfrm>
            <a:off x="3279900" y="15662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Filesystem Isolation</a:t>
            </a:r>
            <a:endParaRPr sz="1200">
              <a:latin typeface="Lato"/>
              <a:ea typeface="Lato"/>
              <a:cs typeface="Lato"/>
              <a:sym typeface="Lato"/>
            </a:endParaRPr>
          </a:p>
        </p:txBody>
      </p:sp>
      <p:cxnSp>
        <p:nvCxnSpPr>
          <p:cNvPr id="491" name="Shape 491"/>
          <p:cNvCxnSpPr/>
          <p:nvPr/>
        </p:nvCxnSpPr>
        <p:spPr>
          <a:xfrm>
            <a:off x="3379993" y="3933050"/>
            <a:ext cx="203100" cy="0"/>
          </a:xfrm>
          <a:prstGeom prst="straightConnector1">
            <a:avLst/>
          </a:prstGeom>
          <a:noFill/>
          <a:ln w="19050" cap="flat" cmpd="sng">
            <a:solidFill>
              <a:schemeClr val="dk2"/>
            </a:solidFill>
            <a:prstDash val="solid"/>
            <a:round/>
            <a:headEnd type="none" w="med" len="med"/>
            <a:tailEnd type="none" w="med" len="med"/>
          </a:ln>
        </p:spPr>
      </p:cxnSp>
      <p:grpSp>
        <p:nvGrpSpPr>
          <p:cNvPr id="492" name="Shape 492"/>
          <p:cNvGrpSpPr/>
          <p:nvPr/>
        </p:nvGrpSpPr>
        <p:grpSpPr>
          <a:xfrm>
            <a:off x="3391093" y="390943"/>
            <a:ext cx="2340928" cy="1242057"/>
            <a:chOff x="3452701" y="695743"/>
            <a:chExt cx="2340928" cy="1242057"/>
          </a:xfrm>
        </p:grpSpPr>
        <p:sp>
          <p:nvSpPr>
            <p:cNvPr id="493" name="Shape 493"/>
            <p:cNvSpPr/>
            <p:nvPr/>
          </p:nvSpPr>
          <p:spPr>
            <a:xfrm>
              <a:off x="3767204" y="1134489"/>
              <a:ext cx="222000" cy="175200"/>
            </a:xfrm>
            <a:prstGeom prst="corner">
              <a:avLst>
                <a:gd name="adj1" fmla="val 82678"/>
                <a:gd name="adj2"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p:nvPr/>
          </p:nvSpPr>
          <p:spPr>
            <a:xfrm rot="10800000" flipH="1">
              <a:off x="3773104" y="1423500"/>
              <a:ext cx="157800" cy="209700"/>
            </a:xfrm>
            <a:prstGeom prst="foldedCorner">
              <a:avLst>
                <a:gd name="adj"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95" name="Shape 495"/>
            <p:cNvCxnSpPr/>
            <p:nvPr/>
          </p:nvCxnSpPr>
          <p:spPr>
            <a:xfrm>
              <a:off x="3586650" y="965600"/>
              <a:ext cx="0" cy="875400"/>
            </a:xfrm>
            <a:prstGeom prst="straightConnector1">
              <a:avLst/>
            </a:prstGeom>
            <a:noFill/>
            <a:ln w="9525" cap="flat" cmpd="sng">
              <a:solidFill>
                <a:schemeClr val="dk2"/>
              </a:solidFill>
              <a:prstDash val="solid"/>
              <a:round/>
              <a:headEnd type="none" w="med" len="med"/>
              <a:tailEnd type="none" w="med" len="med"/>
            </a:ln>
          </p:spPr>
        </p:cxnSp>
        <p:cxnSp>
          <p:nvCxnSpPr>
            <p:cNvPr id="496" name="Shape 496"/>
            <p:cNvCxnSpPr>
              <a:stCxn id="493" idx="2"/>
            </p:cNvCxnSpPr>
            <p:nvPr/>
          </p:nvCxnSpPr>
          <p:spPr>
            <a:xfrm rot="10800000">
              <a:off x="3589604" y="1222089"/>
              <a:ext cx="177600" cy="0"/>
            </a:xfrm>
            <a:prstGeom prst="straightConnector1">
              <a:avLst/>
            </a:prstGeom>
            <a:noFill/>
            <a:ln w="9525" cap="flat" cmpd="sng">
              <a:solidFill>
                <a:schemeClr val="dk2"/>
              </a:solidFill>
              <a:prstDash val="solid"/>
              <a:round/>
              <a:headEnd type="none" w="med" len="med"/>
              <a:tailEnd type="none" w="med" len="med"/>
            </a:ln>
          </p:spPr>
        </p:cxnSp>
        <p:cxnSp>
          <p:nvCxnSpPr>
            <p:cNvPr id="497" name="Shape 497"/>
            <p:cNvCxnSpPr>
              <a:stCxn id="494" idx="1"/>
            </p:cNvCxnSpPr>
            <p:nvPr/>
          </p:nvCxnSpPr>
          <p:spPr>
            <a:xfrm rot="10800000">
              <a:off x="3589504" y="1528350"/>
              <a:ext cx="183600" cy="0"/>
            </a:xfrm>
            <a:prstGeom prst="straightConnector1">
              <a:avLst/>
            </a:prstGeom>
            <a:noFill/>
            <a:ln w="9525" cap="flat" cmpd="sng">
              <a:solidFill>
                <a:schemeClr val="dk2"/>
              </a:solidFill>
              <a:prstDash val="solid"/>
              <a:round/>
              <a:headEnd type="none" w="med" len="med"/>
              <a:tailEnd type="none" w="med" len="med"/>
            </a:ln>
          </p:spPr>
        </p:cxnSp>
        <p:cxnSp>
          <p:nvCxnSpPr>
            <p:cNvPr id="498" name="Shape 498"/>
            <p:cNvCxnSpPr/>
            <p:nvPr/>
          </p:nvCxnSpPr>
          <p:spPr>
            <a:xfrm rot="10800000">
              <a:off x="3589504" y="1833150"/>
              <a:ext cx="183600" cy="0"/>
            </a:xfrm>
            <a:prstGeom prst="straightConnector1">
              <a:avLst/>
            </a:prstGeom>
            <a:noFill/>
            <a:ln w="9525" cap="flat" cmpd="sng">
              <a:solidFill>
                <a:schemeClr val="dk2"/>
              </a:solidFill>
              <a:prstDash val="solid"/>
              <a:round/>
              <a:headEnd type="none" w="med" len="med"/>
              <a:tailEnd type="none" w="med" len="med"/>
            </a:ln>
          </p:spPr>
        </p:cxnSp>
        <p:sp>
          <p:nvSpPr>
            <p:cNvPr id="499" name="Shape 499"/>
            <p:cNvSpPr txBox="1"/>
            <p:nvPr/>
          </p:nvSpPr>
          <p:spPr>
            <a:xfrm>
              <a:off x="3720698" y="1603600"/>
              <a:ext cx="570000" cy="33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p:txBody>
        </p:sp>
        <p:sp>
          <p:nvSpPr>
            <p:cNvPr id="500" name="Shape 500"/>
            <p:cNvSpPr txBox="1"/>
            <p:nvPr/>
          </p:nvSpPr>
          <p:spPr>
            <a:xfrm>
              <a:off x="3694530" y="695743"/>
              <a:ext cx="2099100" cy="33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Lato"/>
                  <a:ea typeface="Lato"/>
                  <a:cs typeface="Lato"/>
                  <a:sym typeface="Lato"/>
                </a:rPr>
                <a:t>C:\containerizer\abc83bd…</a:t>
              </a:r>
              <a:endParaRPr sz="1200">
                <a:latin typeface="Lato"/>
                <a:ea typeface="Lato"/>
                <a:cs typeface="Lato"/>
                <a:sym typeface="Lato"/>
              </a:endParaRPr>
            </a:p>
          </p:txBody>
        </p:sp>
        <p:sp>
          <p:nvSpPr>
            <p:cNvPr id="501" name="Shape 501"/>
            <p:cNvSpPr/>
            <p:nvPr/>
          </p:nvSpPr>
          <p:spPr>
            <a:xfrm>
              <a:off x="3452701" y="765944"/>
              <a:ext cx="267900" cy="211200"/>
            </a:xfrm>
            <a:prstGeom prst="corner">
              <a:avLst>
                <a:gd name="adj1" fmla="val 82678"/>
                <a:gd name="adj2"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02" name="Shape 502"/>
          <p:cNvSpPr txBox="1"/>
          <p:nvPr/>
        </p:nvSpPr>
        <p:spPr>
          <a:xfrm>
            <a:off x="6023100" y="15662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Disk Usage</a:t>
            </a:r>
            <a:endParaRPr sz="1200">
              <a:latin typeface="Lato"/>
              <a:ea typeface="Lato"/>
              <a:cs typeface="Lato"/>
              <a:sym typeface="Lato"/>
            </a:endParaRPr>
          </a:p>
        </p:txBody>
      </p:sp>
      <p:sp>
        <p:nvSpPr>
          <p:cNvPr id="503" name="Shape 503"/>
          <p:cNvSpPr/>
          <p:nvPr/>
        </p:nvSpPr>
        <p:spPr>
          <a:xfrm>
            <a:off x="6135725" y="719600"/>
            <a:ext cx="1969800" cy="620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4" name="Shape 504"/>
          <p:cNvSpPr/>
          <p:nvPr/>
        </p:nvSpPr>
        <p:spPr>
          <a:xfrm>
            <a:off x="6128425" y="705025"/>
            <a:ext cx="1977300" cy="634500"/>
          </a:xfrm>
          <a:prstGeom prst="pie">
            <a:avLst>
              <a:gd name="adj1" fmla="val 0"/>
              <a:gd name="adj2" fmla="val 206345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05" name="Shape 505"/>
          <p:cNvGrpSpPr/>
          <p:nvPr/>
        </p:nvGrpSpPr>
        <p:grpSpPr>
          <a:xfrm>
            <a:off x="8027449" y="1191181"/>
            <a:ext cx="242934" cy="350823"/>
            <a:chOff x="5828175" y="1277675"/>
            <a:chExt cx="471900" cy="681475"/>
          </a:xfrm>
        </p:grpSpPr>
        <p:sp>
          <p:nvSpPr>
            <p:cNvPr id="506" name="Shape 506"/>
            <p:cNvSpPr/>
            <p:nvPr/>
          </p:nvSpPr>
          <p:spPr>
            <a:xfrm>
              <a:off x="5946075" y="1277675"/>
              <a:ext cx="236100" cy="2361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Shape 507"/>
            <p:cNvSpPr/>
            <p:nvPr/>
          </p:nvSpPr>
          <p:spPr>
            <a:xfrm rot="5400000">
              <a:off x="5877375" y="1536450"/>
              <a:ext cx="373500" cy="471900"/>
            </a:xfrm>
            <a:prstGeom prst="pie">
              <a:avLst>
                <a:gd name="adj1" fmla="val 5400474"/>
                <a:gd name="adj2" fmla="val 16200000"/>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08" name="Shape 508"/>
          <p:cNvSpPr txBox="1"/>
          <p:nvPr/>
        </p:nvSpPr>
        <p:spPr>
          <a:xfrm>
            <a:off x="3279900" y="32426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Network</a:t>
            </a:r>
            <a:endParaRPr sz="1200">
              <a:latin typeface="Lato"/>
              <a:ea typeface="Lato"/>
              <a:cs typeface="Lato"/>
              <a:sym typeface="Lato"/>
            </a:endParaRPr>
          </a:p>
        </p:txBody>
      </p:sp>
      <p:sp>
        <p:nvSpPr>
          <p:cNvPr id="509" name="Shape 509"/>
          <p:cNvSpPr txBox="1"/>
          <p:nvPr/>
        </p:nvSpPr>
        <p:spPr>
          <a:xfrm>
            <a:off x="6023100" y="32426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Memory Usage</a:t>
            </a:r>
            <a:endParaRPr sz="1200">
              <a:latin typeface="Lato"/>
              <a:ea typeface="Lato"/>
              <a:cs typeface="Lato"/>
              <a:sym typeface="Lato"/>
            </a:endParaRPr>
          </a:p>
        </p:txBody>
      </p:sp>
      <p:sp>
        <p:nvSpPr>
          <p:cNvPr id="510" name="Shape 510"/>
          <p:cNvSpPr/>
          <p:nvPr/>
        </p:nvSpPr>
        <p:spPr>
          <a:xfrm>
            <a:off x="6113825" y="2610689"/>
            <a:ext cx="1813800" cy="542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6215583" y="2689835"/>
            <a:ext cx="188400" cy="3252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6451760"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6687936"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6924113"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7160289"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7396466"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7632642"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3306850" y="2169525"/>
            <a:ext cx="1433400" cy="10941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34654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0" name="Shape 520"/>
          <p:cNvSpPr/>
          <p:nvPr/>
        </p:nvSpPr>
        <p:spPr>
          <a:xfrm>
            <a:off x="37702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p:nvPr/>
        </p:nvSpPr>
        <p:spPr>
          <a:xfrm>
            <a:off x="40750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2" name="Shape 522"/>
          <p:cNvSpPr/>
          <p:nvPr/>
        </p:nvSpPr>
        <p:spPr>
          <a:xfrm>
            <a:off x="43798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Shape 523"/>
          <p:cNvSpPr/>
          <p:nvPr/>
        </p:nvSpPr>
        <p:spPr>
          <a:xfrm>
            <a:off x="34654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4" name="Shape 524"/>
          <p:cNvSpPr/>
          <p:nvPr/>
        </p:nvSpPr>
        <p:spPr>
          <a:xfrm>
            <a:off x="37702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Shape 525"/>
          <p:cNvSpPr/>
          <p:nvPr/>
        </p:nvSpPr>
        <p:spPr>
          <a:xfrm>
            <a:off x="40750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6" name="Shape 526"/>
          <p:cNvSpPr/>
          <p:nvPr/>
        </p:nvSpPr>
        <p:spPr>
          <a:xfrm>
            <a:off x="43798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7" name="Shape 527"/>
          <p:cNvSpPr/>
          <p:nvPr/>
        </p:nvSpPr>
        <p:spPr>
          <a:xfrm>
            <a:off x="34654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8" name="Shape 528"/>
          <p:cNvSpPr/>
          <p:nvPr/>
        </p:nvSpPr>
        <p:spPr>
          <a:xfrm>
            <a:off x="37702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9" name="Shape 529"/>
          <p:cNvSpPr/>
          <p:nvPr/>
        </p:nvSpPr>
        <p:spPr>
          <a:xfrm>
            <a:off x="40750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0" name="Shape 530"/>
          <p:cNvSpPr/>
          <p:nvPr/>
        </p:nvSpPr>
        <p:spPr>
          <a:xfrm>
            <a:off x="43798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31" name="Shape 531"/>
          <p:cNvCxnSpPr/>
          <p:nvPr/>
        </p:nvCxnSpPr>
        <p:spPr>
          <a:xfrm>
            <a:off x="3559203" y="2138167"/>
            <a:ext cx="0" cy="215700"/>
          </a:xfrm>
          <a:prstGeom prst="straightConnector1">
            <a:avLst/>
          </a:prstGeom>
          <a:noFill/>
          <a:ln w="9525" cap="flat" cmpd="sng">
            <a:solidFill>
              <a:schemeClr val="dk2"/>
            </a:solidFill>
            <a:prstDash val="solid"/>
            <a:round/>
            <a:headEnd type="oval" w="med" len="med"/>
            <a:tailEnd type="oval" w="med" len="med"/>
          </a:ln>
        </p:spPr>
      </p:cxnSp>
      <p:sp>
        <p:nvSpPr>
          <p:cNvPr id="532" name="Shape 532"/>
          <p:cNvSpPr/>
          <p:nvPr/>
        </p:nvSpPr>
        <p:spPr>
          <a:xfrm>
            <a:off x="5995625" y="390950"/>
            <a:ext cx="24513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Shape 533"/>
          <p:cNvSpPr/>
          <p:nvPr/>
        </p:nvSpPr>
        <p:spPr>
          <a:xfrm>
            <a:off x="2943625" y="239000"/>
            <a:ext cx="28080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Shape 534"/>
          <p:cNvSpPr/>
          <p:nvPr/>
        </p:nvSpPr>
        <p:spPr>
          <a:xfrm>
            <a:off x="5995625" y="2255150"/>
            <a:ext cx="24513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Shape 48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2"/>
              </a:buClr>
              <a:buSzPts val="1100"/>
              <a:buFont typeface="Arial"/>
              <a:buNone/>
            </a:pPr>
            <a:r>
              <a:rPr lang="en" dirty="0"/>
              <a:t>How IronFrame works</a:t>
            </a:r>
            <a:endParaRPr dirty="0"/>
          </a:p>
        </p:txBody>
      </p:sp>
    </p:spTree>
    <p:extLst>
      <p:ext uri="{BB962C8B-B14F-4D97-AF65-F5344CB8AC3E}">
        <p14:creationId xmlns:p14="http://schemas.microsoft.com/office/powerpoint/2010/main" val="135845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Shape 540"/>
          <p:cNvSpPr txBox="1">
            <a:spLocks noGrp="1"/>
          </p:cNvSpPr>
          <p:nvPr>
            <p:ph type="body" idx="1"/>
          </p:nvPr>
        </p:nvSpPr>
        <p:spPr>
          <a:xfrm>
            <a:off x="915400" y="900400"/>
            <a:ext cx="2098975" cy="37695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a:t>The IronFrame library uses services and primitives available in Windows Server 2012R2 to provide container-like functionality within the context of Cloud Foundry.</a:t>
            </a:r>
            <a:endParaRPr dirty="0"/>
          </a:p>
        </p:txBody>
      </p:sp>
      <p:grpSp>
        <p:nvGrpSpPr>
          <p:cNvPr id="541" name="Shape 541"/>
          <p:cNvGrpSpPr/>
          <p:nvPr/>
        </p:nvGrpSpPr>
        <p:grpSpPr>
          <a:xfrm>
            <a:off x="3027424" y="440781"/>
            <a:ext cx="242934" cy="350823"/>
            <a:chOff x="5828175" y="1277675"/>
            <a:chExt cx="471900" cy="681475"/>
          </a:xfrm>
        </p:grpSpPr>
        <p:sp>
          <p:nvSpPr>
            <p:cNvPr id="542" name="Shape 542"/>
            <p:cNvSpPr/>
            <p:nvPr/>
          </p:nvSpPr>
          <p:spPr>
            <a:xfrm>
              <a:off x="5946075" y="1277675"/>
              <a:ext cx="236100" cy="23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rot="5400000">
              <a:off x="5877375" y="1536450"/>
              <a:ext cx="373500" cy="471900"/>
            </a:xfrm>
            <a:prstGeom prst="pie">
              <a:avLst>
                <a:gd name="adj1" fmla="val 54004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44" name="Shape 544"/>
          <p:cNvSpPr txBox="1"/>
          <p:nvPr/>
        </p:nvSpPr>
        <p:spPr>
          <a:xfrm>
            <a:off x="3279900" y="4013600"/>
            <a:ext cx="4657800" cy="89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sz="1200" b="1">
                <a:latin typeface="Lato"/>
                <a:ea typeface="Lato"/>
                <a:cs typeface="Lato"/>
                <a:sym typeface="Lato"/>
              </a:rPr>
              <a:t>Memory Usage</a:t>
            </a:r>
            <a:r>
              <a:rPr lang="en" sz="1200">
                <a:latin typeface="Lato"/>
                <a:ea typeface="Lato"/>
                <a:cs typeface="Lato"/>
                <a:sym typeface="Lato"/>
              </a:rPr>
              <a:t> – Windows </a:t>
            </a:r>
            <a:r>
              <a:rPr lang="en" sz="1200" i="1">
                <a:latin typeface="Lato"/>
                <a:ea typeface="Lato"/>
                <a:cs typeface="Lato"/>
                <a:sym typeface="Lato"/>
              </a:rPr>
              <a:t>job objects</a:t>
            </a:r>
            <a:r>
              <a:rPr lang="en" sz="1200">
                <a:latin typeface="Lato"/>
                <a:ea typeface="Lato"/>
                <a:cs typeface="Lato"/>
                <a:sym typeface="Lato"/>
              </a:rPr>
              <a:t> enforce limits on memory usage. Additionally, an IronFrame component called </a:t>
            </a:r>
            <a:r>
              <a:rPr lang="en" sz="1200" i="1">
                <a:latin typeface="Lato"/>
                <a:ea typeface="Lato"/>
                <a:cs typeface="Lato"/>
                <a:sym typeface="Lato"/>
              </a:rPr>
              <a:t>the Guard</a:t>
            </a:r>
            <a:r>
              <a:rPr lang="en" sz="1200">
                <a:latin typeface="Lato"/>
                <a:ea typeface="Lato"/>
                <a:cs typeface="Lato"/>
                <a:sym typeface="Lato"/>
              </a:rPr>
              <a:t> helps enforce memory limits. If a process attempts to escape a job object, the Guard stops this behavior and kills the process if necessary.</a:t>
            </a:r>
            <a:endParaRPr sz="1200">
              <a:latin typeface="Lato"/>
              <a:ea typeface="Lato"/>
              <a:cs typeface="Lato"/>
              <a:sym typeface="Lato"/>
            </a:endParaRPr>
          </a:p>
        </p:txBody>
      </p:sp>
      <p:sp>
        <p:nvSpPr>
          <p:cNvPr id="545" name="Shape 545"/>
          <p:cNvSpPr txBox="1"/>
          <p:nvPr/>
        </p:nvSpPr>
        <p:spPr>
          <a:xfrm>
            <a:off x="3279900" y="15662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Filesystem Isolation</a:t>
            </a:r>
            <a:endParaRPr sz="1200">
              <a:latin typeface="Lato"/>
              <a:ea typeface="Lato"/>
              <a:cs typeface="Lato"/>
              <a:sym typeface="Lato"/>
            </a:endParaRPr>
          </a:p>
        </p:txBody>
      </p:sp>
      <p:cxnSp>
        <p:nvCxnSpPr>
          <p:cNvPr id="546" name="Shape 546"/>
          <p:cNvCxnSpPr/>
          <p:nvPr/>
        </p:nvCxnSpPr>
        <p:spPr>
          <a:xfrm>
            <a:off x="3379993" y="3933050"/>
            <a:ext cx="203100" cy="0"/>
          </a:xfrm>
          <a:prstGeom prst="straightConnector1">
            <a:avLst/>
          </a:prstGeom>
          <a:noFill/>
          <a:ln w="19050" cap="flat" cmpd="sng">
            <a:solidFill>
              <a:schemeClr val="dk2"/>
            </a:solidFill>
            <a:prstDash val="solid"/>
            <a:round/>
            <a:headEnd type="none" w="med" len="med"/>
            <a:tailEnd type="none" w="med" len="med"/>
          </a:ln>
        </p:spPr>
      </p:cxnSp>
      <p:grpSp>
        <p:nvGrpSpPr>
          <p:cNvPr id="547" name="Shape 547"/>
          <p:cNvGrpSpPr/>
          <p:nvPr/>
        </p:nvGrpSpPr>
        <p:grpSpPr>
          <a:xfrm>
            <a:off x="3391093" y="390943"/>
            <a:ext cx="2340928" cy="1242057"/>
            <a:chOff x="3452701" y="695743"/>
            <a:chExt cx="2340928" cy="1242057"/>
          </a:xfrm>
        </p:grpSpPr>
        <p:sp>
          <p:nvSpPr>
            <p:cNvPr id="548" name="Shape 548"/>
            <p:cNvSpPr/>
            <p:nvPr/>
          </p:nvSpPr>
          <p:spPr>
            <a:xfrm>
              <a:off x="3767204" y="1134489"/>
              <a:ext cx="222000" cy="175200"/>
            </a:xfrm>
            <a:prstGeom prst="corner">
              <a:avLst>
                <a:gd name="adj1" fmla="val 82678"/>
                <a:gd name="adj2"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Shape 549"/>
            <p:cNvSpPr/>
            <p:nvPr/>
          </p:nvSpPr>
          <p:spPr>
            <a:xfrm rot="10800000" flipH="1">
              <a:off x="3773104" y="1423500"/>
              <a:ext cx="157800" cy="209700"/>
            </a:xfrm>
            <a:prstGeom prst="foldedCorner">
              <a:avLst>
                <a:gd name="adj"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50" name="Shape 550"/>
            <p:cNvCxnSpPr/>
            <p:nvPr/>
          </p:nvCxnSpPr>
          <p:spPr>
            <a:xfrm>
              <a:off x="3586650" y="965600"/>
              <a:ext cx="0" cy="875400"/>
            </a:xfrm>
            <a:prstGeom prst="straightConnector1">
              <a:avLst/>
            </a:prstGeom>
            <a:noFill/>
            <a:ln w="9525" cap="flat" cmpd="sng">
              <a:solidFill>
                <a:schemeClr val="dk2"/>
              </a:solidFill>
              <a:prstDash val="solid"/>
              <a:round/>
              <a:headEnd type="none" w="med" len="med"/>
              <a:tailEnd type="none" w="med" len="med"/>
            </a:ln>
          </p:spPr>
        </p:cxnSp>
        <p:cxnSp>
          <p:nvCxnSpPr>
            <p:cNvPr id="551" name="Shape 551"/>
            <p:cNvCxnSpPr>
              <a:stCxn id="548" idx="2"/>
            </p:cNvCxnSpPr>
            <p:nvPr/>
          </p:nvCxnSpPr>
          <p:spPr>
            <a:xfrm rot="10800000">
              <a:off x="3589604" y="1222089"/>
              <a:ext cx="177600" cy="0"/>
            </a:xfrm>
            <a:prstGeom prst="straightConnector1">
              <a:avLst/>
            </a:prstGeom>
            <a:noFill/>
            <a:ln w="9525" cap="flat" cmpd="sng">
              <a:solidFill>
                <a:schemeClr val="dk2"/>
              </a:solidFill>
              <a:prstDash val="solid"/>
              <a:round/>
              <a:headEnd type="none" w="med" len="med"/>
              <a:tailEnd type="none" w="med" len="med"/>
            </a:ln>
          </p:spPr>
        </p:cxnSp>
        <p:cxnSp>
          <p:nvCxnSpPr>
            <p:cNvPr id="552" name="Shape 552"/>
            <p:cNvCxnSpPr>
              <a:stCxn id="549" idx="1"/>
            </p:cNvCxnSpPr>
            <p:nvPr/>
          </p:nvCxnSpPr>
          <p:spPr>
            <a:xfrm rot="10800000">
              <a:off x="3589504" y="1528350"/>
              <a:ext cx="183600" cy="0"/>
            </a:xfrm>
            <a:prstGeom prst="straightConnector1">
              <a:avLst/>
            </a:prstGeom>
            <a:noFill/>
            <a:ln w="9525" cap="flat" cmpd="sng">
              <a:solidFill>
                <a:schemeClr val="dk2"/>
              </a:solidFill>
              <a:prstDash val="solid"/>
              <a:round/>
              <a:headEnd type="none" w="med" len="med"/>
              <a:tailEnd type="none" w="med" len="med"/>
            </a:ln>
          </p:spPr>
        </p:cxnSp>
        <p:cxnSp>
          <p:nvCxnSpPr>
            <p:cNvPr id="553" name="Shape 553"/>
            <p:cNvCxnSpPr/>
            <p:nvPr/>
          </p:nvCxnSpPr>
          <p:spPr>
            <a:xfrm rot="10800000">
              <a:off x="3589504" y="1833150"/>
              <a:ext cx="183600" cy="0"/>
            </a:xfrm>
            <a:prstGeom prst="straightConnector1">
              <a:avLst/>
            </a:prstGeom>
            <a:noFill/>
            <a:ln w="9525" cap="flat" cmpd="sng">
              <a:solidFill>
                <a:schemeClr val="dk2"/>
              </a:solidFill>
              <a:prstDash val="solid"/>
              <a:round/>
              <a:headEnd type="none" w="med" len="med"/>
              <a:tailEnd type="none" w="med" len="med"/>
            </a:ln>
          </p:spPr>
        </p:cxnSp>
        <p:sp>
          <p:nvSpPr>
            <p:cNvPr id="554" name="Shape 554"/>
            <p:cNvSpPr txBox="1"/>
            <p:nvPr/>
          </p:nvSpPr>
          <p:spPr>
            <a:xfrm>
              <a:off x="3720698" y="1603600"/>
              <a:ext cx="570000" cy="33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p:txBody>
        </p:sp>
        <p:sp>
          <p:nvSpPr>
            <p:cNvPr id="555" name="Shape 555"/>
            <p:cNvSpPr txBox="1"/>
            <p:nvPr/>
          </p:nvSpPr>
          <p:spPr>
            <a:xfrm>
              <a:off x="3694530" y="695743"/>
              <a:ext cx="2099100" cy="33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Lato"/>
                  <a:ea typeface="Lato"/>
                  <a:cs typeface="Lato"/>
                  <a:sym typeface="Lato"/>
                </a:rPr>
                <a:t>C:\containerizer\abc83bd…</a:t>
              </a:r>
              <a:endParaRPr sz="1200">
                <a:latin typeface="Lato"/>
                <a:ea typeface="Lato"/>
                <a:cs typeface="Lato"/>
                <a:sym typeface="Lato"/>
              </a:endParaRPr>
            </a:p>
          </p:txBody>
        </p:sp>
        <p:sp>
          <p:nvSpPr>
            <p:cNvPr id="556" name="Shape 556"/>
            <p:cNvSpPr/>
            <p:nvPr/>
          </p:nvSpPr>
          <p:spPr>
            <a:xfrm>
              <a:off x="3452701" y="765944"/>
              <a:ext cx="267900" cy="211200"/>
            </a:xfrm>
            <a:prstGeom prst="corner">
              <a:avLst>
                <a:gd name="adj1" fmla="val 82678"/>
                <a:gd name="adj2"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57" name="Shape 557"/>
          <p:cNvSpPr txBox="1"/>
          <p:nvPr/>
        </p:nvSpPr>
        <p:spPr>
          <a:xfrm>
            <a:off x="6023100" y="15662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Disk Usage</a:t>
            </a:r>
            <a:endParaRPr sz="1200">
              <a:latin typeface="Lato"/>
              <a:ea typeface="Lato"/>
              <a:cs typeface="Lato"/>
              <a:sym typeface="Lato"/>
            </a:endParaRPr>
          </a:p>
        </p:txBody>
      </p:sp>
      <p:sp>
        <p:nvSpPr>
          <p:cNvPr id="558" name="Shape 558"/>
          <p:cNvSpPr/>
          <p:nvPr/>
        </p:nvSpPr>
        <p:spPr>
          <a:xfrm>
            <a:off x="6135725" y="719600"/>
            <a:ext cx="1969800" cy="620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p:nvPr/>
        </p:nvSpPr>
        <p:spPr>
          <a:xfrm>
            <a:off x="6128425" y="705025"/>
            <a:ext cx="1977300" cy="634500"/>
          </a:xfrm>
          <a:prstGeom prst="pie">
            <a:avLst>
              <a:gd name="adj1" fmla="val 0"/>
              <a:gd name="adj2" fmla="val 206345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60" name="Shape 560"/>
          <p:cNvGrpSpPr/>
          <p:nvPr/>
        </p:nvGrpSpPr>
        <p:grpSpPr>
          <a:xfrm>
            <a:off x="8027449" y="1191181"/>
            <a:ext cx="242934" cy="350823"/>
            <a:chOff x="5828175" y="1277675"/>
            <a:chExt cx="471900" cy="681475"/>
          </a:xfrm>
        </p:grpSpPr>
        <p:sp>
          <p:nvSpPr>
            <p:cNvPr id="561" name="Shape 561"/>
            <p:cNvSpPr/>
            <p:nvPr/>
          </p:nvSpPr>
          <p:spPr>
            <a:xfrm>
              <a:off x="5946075" y="1277675"/>
              <a:ext cx="236100" cy="2361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Shape 562"/>
            <p:cNvSpPr/>
            <p:nvPr/>
          </p:nvSpPr>
          <p:spPr>
            <a:xfrm rot="5400000">
              <a:off x="5877375" y="1536450"/>
              <a:ext cx="373500" cy="471900"/>
            </a:xfrm>
            <a:prstGeom prst="pie">
              <a:avLst>
                <a:gd name="adj1" fmla="val 5400474"/>
                <a:gd name="adj2" fmla="val 16200000"/>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63" name="Shape 563"/>
          <p:cNvSpPr txBox="1"/>
          <p:nvPr/>
        </p:nvSpPr>
        <p:spPr>
          <a:xfrm>
            <a:off x="3279900" y="32426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Network</a:t>
            </a:r>
            <a:endParaRPr sz="1200">
              <a:latin typeface="Lato"/>
              <a:ea typeface="Lato"/>
              <a:cs typeface="Lato"/>
              <a:sym typeface="Lato"/>
            </a:endParaRPr>
          </a:p>
        </p:txBody>
      </p:sp>
      <p:sp>
        <p:nvSpPr>
          <p:cNvPr id="564" name="Shape 564"/>
          <p:cNvSpPr txBox="1"/>
          <p:nvPr/>
        </p:nvSpPr>
        <p:spPr>
          <a:xfrm>
            <a:off x="6023100" y="32426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Memory Usage</a:t>
            </a:r>
            <a:endParaRPr sz="1200">
              <a:latin typeface="Lato"/>
              <a:ea typeface="Lato"/>
              <a:cs typeface="Lato"/>
              <a:sym typeface="Lato"/>
            </a:endParaRPr>
          </a:p>
        </p:txBody>
      </p:sp>
      <p:sp>
        <p:nvSpPr>
          <p:cNvPr id="565" name="Shape 565"/>
          <p:cNvSpPr/>
          <p:nvPr/>
        </p:nvSpPr>
        <p:spPr>
          <a:xfrm>
            <a:off x="6113825" y="2610689"/>
            <a:ext cx="1813800" cy="542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Shape 566"/>
          <p:cNvSpPr/>
          <p:nvPr/>
        </p:nvSpPr>
        <p:spPr>
          <a:xfrm>
            <a:off x="6215583" y="2689835"/>
            <a:ext cx="188400" cy="3252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6451760"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6687936"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Shape 569"/>
          <p:cNvSpPr/>
          <p:nvPr/>
        </p:nvSpPr>
        <p:spPr>
          <a:xfrm>
            <a:off x="6924113"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p:nvPr/>
        </p:nvSpPr>
        <p:spPr>
          <a:xfrm>
            <a:off x="7160289"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p:nvPr/>
        </p:nvSpPr>
        <p:spPr>
          <a:xfrm>
            <a:off x="7396466"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2" name="Shape 572"/>
          <p:cNvSpPr/>
          <p:nvPr/>
        </p:nvSpPr>
        <p:spPr>
          <a:xfrm>
            <a:off x="7632642"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p:nvPr/>
        </p:nvSpPr>
        <p:spPr>
          <a:xfrm>
            <a:off x="3306850" y="2169525"/>
            <a:ext cx="1433400" cy="10941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Shape 574"/>
          <p:cNvSpPr/>
          <p:nvPr/>
        </p:nvSpPr>
        <p:spPr>
          <a:xfrm>
            <a:off x="34654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Shape 575"/>
          <p:cNvSpPr/>
          <p:nvPr/>
        </p:nvSpPr>
        <p:spPr>
          <a:xfrm>
            <a:off x="37702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6" name="Shape 576"/>
          <p:cNvSpPr/>
          <p:nvPr/>
        </p:nvSpPr>
        <p:spPr>
          <a:xfrm>
            <a:off x="40750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7" name="Shape 577"/>
          <p:cNvSpPr/>
          <p:nvPr/>
        </p:nvSpPr>
        <p:spPr>
          <a:xfrm>
            <a:off x="43798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8" name="Shape 578"/>
          <p:cNvSpPr/>
          <p:nvPr/>
        </p:nvSpPr>
        <p:spPr>
          <a:xfrm>
            <a:off x="34654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9" name="Shape 579"/>
          <p:cNvSpPr/>
          <p:nvPr/>
        </p:nvSpPr>
        <p:spPr>
          <a:xfrm>
            <a:off x="37702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0" name="Shape 580"/>
          <p:cNvSpPr/>
          <p:nvPr/>
        </p:nvSpPr>
        <p:spPr>
          <a:xfrm>
            <a:off x="40750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1" name="Shape 581"/>
          <p:cNvSpPr/>
          <p:nvPr/>
        </p:nvSpPr>
        <p:spPr>
          <a:xfrm>
            <a:off x="43798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2" name="Shape 582"/>
          <p:cNvSpPr/>
          <p:nvPr/>
        </p:nvSpPr>
        <p:spPr>
          <a:xfrm>
            <a:off x="34654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3" name="Shape 583"/>
          <p:cNvSpPr/>
          <p:nvPr/>
        </p:nvSpPr>
        <p:spPr>
          <a:xfrm>
            <a:off x="37702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4" name="Shape 584"/>
          <p:cNvSpPr/>
          <p:nvPr/>
        </p:nvSpPr>
        <p:spPr>
          <a:xfrm>
            <a:off x="40750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5" name="Shape 585"/>
          <p:cNvSpPr/>
          <p:nvPr/>
        </p:nvSpPr>
        <p:spPr>
          <a:xfrm>
            <a:off x="43798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86" name="Shape 586"/>
          <p:cNvCxnSpPr/>
          <p:nvPr/>
        </p:nvCxnSpPr>
        <p:spPr>
          <a:xfrm>
            <a:off x="3559203" y="2138167"/>
            <a:ext cx="0" cy="215700"/>
          </a:xfrm>
          <a:prstGeom prst="straightConnector1">
            <a:avLst/>
          </a:prstGeom>
          <a:noFill/>
          <a:ln w="9525" cap="flat" cmpd="sng">
            <a:solidFill>
              <a:schemeClr val="dk2"/>
            </a:solidFill>
            <a:prstDash val="solid"/>
            <a:round/>
            <a:headEnd type="oval" w="med" len="med"/>
            <a:tailEnd type="oval" w="med" len="med"/>
          </a:ln>
        </p:spPr>
      </p:cxnSp>
      <p:sp>
        <p:nvSpPr>
          <p:cNvPr id="587" name="Shape 587"/>
          <p:cNvSpPr/>
          <p:nvPr/>
        </p:nvSpPr>
        <p:spPr>
          <a:xfrm>
            <a:off x="6040875" y="2495150"/>
            <a:ext cx="496200" cy="7557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8" name="Shape 588"/>
          <p:cNvSpPr txBox="1"/>
          <p:nvPr/>
        </p:nvSpPr>
        <p:spPr>
          <a:xfrm>
            <a:off x="6182551" y="2208892"/>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i="1">
                <a:latin typeface="Lato"/>
                <a:ea typeface="Lato"/>
                <a:cs typeface="Lato"/>
                <a:sym typeface="Lato"/>
              </a:rPr>
              <a:t>The Guard</a:t>
            </a:r>
            <a:endParaRPr sz="1200" i="1">
              <a:latin typeface="Lato"/>
              <a:ea typeface="Lato"/>
              <a:cs typeface="Lato"/>
              <a:sym typeface="Lato"/>
            </a:endParaRPr>
          </a:p>
        </p:txBody>
      </p:sp>
      <p:sp>
        <p:nvSpPr>
          <p:cNvPr id="589" name="Shape 589"/>
          <p:cNvSpPr/>
          <p:nvPr/>
        </p:nvSpPr>
        <p:spPr>
          <a:xfrm>
            <a:off x="5995625" y="390950"/>
            <a:ext cx="24513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0" name="Shape 590"/>
          <p:cNvSpPr/>
          <p:nvPr/>
        </p:nvSpPr>
        <p:spPr>
          <a:xfrm>
            <a:off x="2943625" y="239000"/>
            <a:ext cx="28080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1" name="Shape 591"/>
          <p:cNvSpPr/>
          <p:nvPr/>
        </p:nvSpPr>
        <p:spPr>
          <a:xfrm>
            <a:off x="3172175" y="1984350"/>
            <a:ext cx="24513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Shape 5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2"/>
              </a:buClr>
              <a:buSzPts val="1100"/>
              <a:buFont typeface="Arial"/>
              <a:buNone/>
            </a:pPr>
            <a:r>
              <a:rPr lang="en" dirty="0"/>
              <a:t>How IronFrame works</a:t>
            </a:r>
            <a:endParaRPr dirty="0"/>
          </a:p>
        </p:txBody>
      </p:sp>
    </p:spTree>
    <p:extLst>
      <p:ext uri="{BB962C8B-B14F-4D97-AF65-F5344CB8AC3E}">
        <p14:creationId xmlns:p14="http://schemas.microsoft.com/office/powerpoint/2010/main" val="326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A841-68DF-487B-B320-684916755B99}"/>
              </a:ext>
            </a:extLst>
          </p:cNvPr>
          <p:cNvSpPr>
            <a:spLocks noGrp="1"/>
          </p:cNvSpPr>
          <p:nvPr>
            <p:ph type="title"/>
          </p:nvPr>
        </p:nvSpPr>
        <p:spPr/>
        <p:txBody>
          <a:bodyPr/>
          <a:lstStyle/>
          <a:p>
            <a:r>
              <a:rPr lang="en-US" dirty="0"/>
              <a:t>IIS vs Windows 2012R2 Diego deployment topology</a:t>
            </a:r>
          </a:p>
        </p:txBody>
      </p:sp>
      <p:sp>
        <p:nvSpPr>
          <p:cNvPr id="4" name="Shape 597">
            <a:extLst>
              <a:ext uri="{FF2B5EF4-FFF2-40B4-BE49-F238E27FC236}">
                <a16:creationId xmlns:a16="http://schemas.microsoft.com/office/drawing/2014/main" id="{A08D2B6E-738A-4252-9B95-7BA74B56FE73}"/>
              </a:ext>
            </a:extLst>
          </p:cNvPr>
          <p:cNvSpPr/>
          <p:nvPr/>
        </p:nvSpPr>
        <p:spPr>
          <a:xfrm>
            <a:off x="1428464" y="1175054"/>
            <a:ext cx="2293800" cy="29166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 name="Shape 598">
            <a:extLst>
              <a:ext uri="{FF2B5EF4-FFF2-40B4-BE49-F238E27FC236}">
                <a16:creationId xmlns:a16="http://schemas.microsoft.com/office/drawing/2014/main" id="{54F2BAA5-A1CE-42E5-940A-4B276B67291D}"/>
              </a:ext>
            </a:extLst>
          </p:cNvPr>
          <p:cNvSpPr txBox="1">
            <a:spLocks noGrp="1"/>
          </p:cNvSpPr>
          <p:nvPr>
            <p:ph type="body" idx="1"/>
          </p:nvPr>
        </p:nvSpPr>
        <p:spPr>
          <a:xfrm>
            <a:off x="1428478" y="4087476"/>
            <a:ext cx="22938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Windows Server w/ IIS</a:t>
            </a:r>
            <a:endParaRPr sz="1200"/>
          </a:p>
        </p:txBody>
      </p:sp>
      <p:sp>
        <p:nvSpPr>
          <p:cNvPr id="6" name="Shape 599">
            <a:extLst>
              <a:ext uri="{FF2B5EF4-FFF2-40B4-BE49-F238E27FC236}">
                <a16:creationId xmlns:a16="http://schemas.microsoft.com/office/drawing/2014/main" id="{E70F68B5-3666-4E56-BE03-597D209AE027}"/>
              </a:ext>
            </a:extLst>
          </p:cNvPr>
          <p:cNvSpPr/>
          <p:nvPr/>
        </p:nvSpPr>
        <p:spPr>
          <a:xfrm>
            <a:off x="1558793" y="1316912"/>
            <a:ext cx="2004000" cy="24777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600">
            <a:extLst>
              <a:ext uri="{FF2B5EF4-FFF2-40B4-BE49-F238E27FC236}">
                <a16:creationId xmlns:a16="http://schemas.microsoft.com/office/drawing/2014/main" id="{DC8FF4B7-377D-4062-8CF3-EA64FAF35A0D}"/>
              </a:ext>
            </a:extLst>
          </p:cNvPr>
          <p:cNvSpPr txBox="1">
            <a:spLocks/>
          </p:cNvSpPr>
          <p:nvPr/>
        </p:nvSpPr>
        <p:spPr>
          <a:xfrm>
            <a:off x="1448125" y="3794609"/>
            <a:ext cx="17538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200"/>
              <a:t>IIS</a:t>
            </a:r>
          </a:p>
        </p:txBody>
      </p:sp>
      <p:sp>
        <p:nvSpPr>
          <p:cNvPr id="8" name="Shape 601">
            <a:extLst>
              <a:ext uri="{FF2B5EF4-FFF2-40B4-BE49-F238E27FC236}">
                <a16:creationId xmlns:a16="http://schemas.microsoft.com/office/drawing/2014/main" id="{F5775643-398E-4C8D-B012-64EE4F165AFA}"/>
              </a:ext>
            </a:extLst>
          </p:cNvPr>
          <p:cNvSpPr/>
          <p:nvPr/>
        </p:nvSpPr>
        <p:spPr>
          <a:xfrm>
            <a:off x="1684994" y="1465362"/>
            <a:ext cx="1753500" cy="11526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602">
            <a:extLst>
              <a:ext uri="{FF2B5EF4-FFF2-40B4-BE49-F238E27FC236}">
                <a16:creationId xmlns:a16="http://schemas.microsoft.com/office/drawing/2014/main" id="{E82C9435-351F-4D35-B9E7-070C2FCF85DC}"/>
              </a:ext>
            </a:extLst>
          </p:cNvPr>
          <p:cNvSpPr txBox="1">
            <a:spLocks/>
          </p:cNvSpPr>
          <p:nvPr/>
        </p:nvSpPr>
        <p:spPr>
          <a:xfrm>
            <a:off x="1684994" y="2312225"/>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App pool</a:t>
            </a:r>
          </a:p>
        </p:txBody>
      </p:sp>
      <p:sp>
        <p:nvSpPr>
          <p:cNvPr id="10" name="Shape 603">
            <a:extLst>
              <a:ext uri="{FF2B5EF4-FFF2-40B4-BE49-F238E27FC236}">
                <a16:creationId xmlns:a16="http://schemas.microsoft.com/office/drawing/2014/main" id="{B483492D-F9C9-44AB-AEE6-3921089587B4}"/>
              </a:ext>
            </a:extLst>
          </p:cNvPr>
          <p:cNvSpPr/>
          <p:nvPr/>
        </p:nvSpPr>
        <p:spPr>
          <a:xfrm>
            <a:off x="1807563" y="1582572"/>
            <a:ext cx="15048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Web app</a:t>
            </a:r>
            <a:endParaRPr sz="1000">
              <a:latin typeface="Lato"/>
              <a:ea typeface="Lato"/>
              <a:cs typeface="Lato"/>
              <a:sym typeface="Lato"/>
            </a:endParaRPr>
          </a:p>
        </p:txBody>
      </p:sp>
      <p:sp>
        <p:nvSpPr>
          <p:cNvPr id="11" name="Shape 604">
            <a:extLst>
              <a:ext uri="{FF2B5EF4-FFF2-40B4-BE49-F238E27FC236}">
                <a16:creationId xmlns:a16="http://schemas.microsoft.com/office/drawing/2014/main" id="{F33DC426-1CAC-4797-84DF-87297516F2C7}"/>
              </a:ext>
            </a:extLst>
          </p:cNvPr>
          <p:cNvSpPr/>
          <p:nvPr/>
        </p:nvSpPr>
        <p:spPr>
          <a:xfrm>
            <a:off x="1807563" y="1947399"/>
            <a:ext cx="15048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Web app</a:t>
            </a:r>
            <a:endParaRPr sz="1000">
              <a:latin typeface="Lato"/>
              <a:ea typeface="Lato"/>
              <a:cs typeface="Lato"/>
              <a:sym typeface="Lato"/>
            </a:endParaRPr>
          </a:p>
        </p:txBody>
      </p:sp>
      <p:sp>
        <p:nvSpPr>
          <p:cNvPr id="12" name="Shape 605">
            <a:extLst>
              <a:ext uri="{FF2B5EF4-FFF2-40B4-BE49-F238E27FC236}">
                <a16:creationId xmlns:a16="http://schemas.microsoft.com/office/drawing/2014/main" id="{898403E9-BC66-4ACE-B177-369351B24EB2}"/>
              </a:ext>
            </a:extLst>
          </p:cNvPr>
          <p:cNvSpPr/>
          <p:nvPr/>
        </p:nvSpPr>
        <p:spPr>
          <a:xfrm>
            <a:off x="1684471" y="2765535"/>
            <a:ext cx="1753500" cy="7326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06">
            <a:extLst>
              <a:ext uri="{FF2B5EF4-FFF2-40B4-BE49-F238E27FC236}">
                <a16:creationId xmlns:a16="http://schemas.microsoft.com/office/drawing/2014/main" id="{00D213DF-22A3-4CB9-967E-47482A023032}"/>
              </a:ext>
            </a:extLst>
          </p:cNvPr>
          <p:cNvSpPr txBox="1">
            <a:spLocks/>
          </p:cNvSpPr>
          <p:nvPr/>
        </p:nvSpPr>
        <p:spPr>
          <a:xfrm>
            <a:off x="1684470" y="3200022"/>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App pool</a:t>
            </a:r>
          </a:p>
        </p:txBody>
      </p:sp>
      <p:sp>
        <p:nvSpPr>
          <p:cNvPr id="14" name="Shape 607">
            <a:extLst>
              <a:ext uri="{FF2B5EF4-FFF2-40B4-BE49-F238E27FC236}">
                <a16:creationId xmlns:a16="http://schemas.microsoft.com/office/drawing/2014/main" id="{41B8052F-67AA-4547-9CC5-B332C99EB3F0}"/>
              </a:ext>
            </a:extLst>
          </p:cNvPr>
          <p:cNvSpPr/>
          <p:nvPr/>
        </p:nvSpPr>
        <p:spPr>
          <a:xfrm>
            <a:off x="1807035" y="2882745"/>
            <a:ext cx="15048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Web app</a:t>
            </a:r>
            <a:endParaRPr sz="1000">
              <a:latin typeface="Lato"/>
              <a:ea typeface="Lato"/>
              <a:cs typeface="Lato"/>
              <a:sym typeface="Lato"/>
            </a:endParaRPr>
          </a:p>
        </p:txBody>
      </p:sp>
      <p:sp>
        <p:nvSpPr>
          <p:cNvPr id="15" name="Shape 608">
            <a:extLst>
              <a:ext uri="{FF2B5EF4-FFF2-40B4-BE49-F238E27FC236}">
                <a16:creationId xmlns:a16="http://schemas.microsoft.com/office/drawing/2014/main" id="{72D63B8D-0AAB-449D-815E-7EFA1D275E0E}"/>
              </a:ext>
            </a:extLst>
          </p:cNvPr>
          <p:cNvSpPr/>
          <p:nvPr/>
        </p:nvSpPr>
        <p:spPr>
          <a:xfrm>
            <a:off x="4487850" y="1175056"/>
            <a:ext cx="3219300" cy="29166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609">
            <a:extLst>
              <a:ext uri="{FF2B5EF4-FFF2-40B4-BE49-F238E27FC236}">
                <a16:creationId xmlns:a16="http://schemas.microsoft.com/office/drawing/2014/main" id="{1E29F59E-CA90-4D33-B002-FB1D6E89D3A2}"/>
              </a:ext>
            </a:extLst>
          </p:cNvPr>
          <p:cNvSpPr txBox="1">
            <a:spLocks/>
          </p:cNvSpPr>
          <p:nvPr/>
        </p:nvSpPr>
        <p:spPr>
          <a:xfrm>
            <a:off x="4867628" y="4087476"/>
            <a:ext cx="22938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lgn="ctr">
              <a:buFont typeface="Proxima Nova"/>
              <a:buNone/>
            </a:pPr>
            <a:r>
              <a:rPr lang="en-US" sz="1200"/>
              <a:t>Windows 2012R2 Diego cell</a:t>
            </a:r>
          </a:p>
        </p:txBody>
      </p:sp>
      <p:sp>
        <p:nvSpPr>
          <p:cNvPr id="17" name="Shape 610">
            <a:extLst>
              <a:ext uri="{FF2B5EF4-FFF2-40B4-BE49-F238E27FC236}">
                <a16:creationId xmlns:a16="http://schemas.microsoft.com/office/drawing/2014/main" id="{262991B3-680C-48AC-8079-8F75C1E1D6D5}"/>
              </a:ext>
            </a:extLst>
          </p:cNvPr>
          <p:cNvSpPr/>
          <p:nvPr/>
        </p:nvSpPr>
        <p:spPr>
          <a:xfrm>
            <a:off x="5731800" y="3179281"/>
            <a:ext cx="1366200" cy="732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611">
            <a:extLst>
              <a:ext uri="{FF2B5EF4-FFF2-40B4-BE49-F238E27FC236}">
                <a16:creationId xmlns:a16="http://schemas.microsoft.com/office/drawing/2014/main" id="{187C575B-D806-4765-9E38-07FBCFBDE033}"/>
              </a:ext>
            </a:extLst>
          </p:cNvPr>
          <p:cNvSpPr txBox="1">
            <a:spLocks/>
          </p:cNvSpPr>
          <p:nvPr/>
        </p:nvSpPr>
        <p:spPr>
          <a:xfrm>
            <a:off x="5731795" y="3613784"/>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IronFrame Container</a:t>
            </a:r>
          </a:p>
        </p:txBody>
      </p:sp>
      <p:sp>
        <p:nvSpPr>
          <p:cNvPr id="19" name="Shape 612">
            <a:extLst>
              <a:ext uri="{FF2B5EF4-FFF2-40B4-BE49-F238E27FC236}">
                <a16:creationId xmlns:a16="http://schemas.microsoft.com/office/drawing/2014/main" id="{B22ECA71-07B4-4C09-8F80-748F7BA20ABD}"/>
              </a:ext>
            </a:extLst>
          </p:cNvPr>
          <p:cNvSpPr/>
          <p:nvPr/>
        </p:nvSpPr>
        <p:spPr>
          <a:xfrm>
            <a:off x="5854347" y="3296506"/>
            <a:ext cx="11256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App instance</a:t>
            </a:r>
            <a:endParaRPr sz="1000">
              <a:latin typeface="Lato"/>
              <a:ea typeface="Lato"/>
              <a:cs typeface="Lato"/>
              <a:sym typeface="Lato"/>
            </a:endParaRPr>
          </a:p>
        </p:txBody>
      </p:sp>
      <p:sp>
        <p:nvSpPr>
          <p:cNvPr id="20" name="Shape 613">
            <a:extLst>
              <a:ext uri="{FF2B5EF4-FFF2-40B4-BE49-F238E27FC236}">
                <a16:creationId xmlns:a16="http://schemas.microsoft.com/office/drawing/2014/main" id="{7717A437-EAF3-4857-B2BF-E91101FEE930}"/>
              </a:ext>
            </a:extLst>
          </p:cNvPr>
          <p:cNvSpPr/>
          <p:nvPr/>
        </p:nvSpPr>
        <p:spPr>
          <a:xfrm>
            <a:off x="5731800" y="2264881"/>
            <a:ext cx="1366200" cy="732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614">
            <a:extLst>
              <a:ext uri="{FF2B5EF4-FFF2-40B4-BE49-F238E27FC236}">
                <a16:creationId xmlns:a16="http://schemas.microsoft.com/office/drawing/2014/main" id="{3D0E1568-1247-44E6-9512-1D76485B771B}"/>
              </a:ext>
            </a:extLst>
          </p:cNvPr>
          <p:cNvSpPr txBox="1">
            <a:spLocks/>
          </p:cNvSpPr>
          <p:nvPr/>
        </p:nvSpPr>
        <p:spPr>
          <a:xfrm>
            <a:off x="5731795" y="2699384"/>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IronFrame Container</a:t>
            </a:r>
          </a:p>
        </p:txBody>
      </p:sp>
      <p:sp>
        <p:nvSpPr>
          <p:cNvPr id="22" name="Shape 615">
            <a:extLst>
              <a:ext uri="{FF2B5EF4-FFF2-40B4-BE49-F238E27FC236}">
                <a16:creationId xmlns:a16="http://schemas.microsoft.com/office/drawing/2014/main" id="{8D57D75D-67B4-4D46-BD0B-2B03284A2A77}"/>
              </a:ext>
            </a:extLst>
          </p:cNvPr>
          <p:cNvSpPr/>
          <p:nvPr/>
        </p:nvSpPr>
        <p:spPr>
          <a:xfrm>
            <a:off x="5854347" y="2382106"/>
            <a:ext cx="11256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App instance</a:t>
            </a:r>
            <a:endParaRPr sz="1000">
              <a:latin typeface="Lato"/>
              <a:ea typeface="Lato"/>
              <a:cs typeface="Lato"/>
              <a:sym typeface="Lato"/>
            </a:endParaRPr>
          </a:p>
        </p:txBody>
      </p:sp>
      <p:sp>
        <p:nvSpPr>
          <p:cNvPr id="23" name="Shape 616">
            <a:extLst>
              <a:ext uri="{FF2B5EF4-FFF2-40B4-BE49-F238E27FC236}">
                <a16:creationId xmlns:a16="http://schemas.microsoft.com/office/drawing/2014/main" id="{9D131B04-2911-4777-BC52-681DB8C89537}"/>
              </a:ext>
            </a:extLst>
          </p:cNvPr>
          <p:cNvSpPr/>
          <p:nvPr/>
        </p:nvSpPr>
        <p:spPr>
          <a:xfrm>
            <a:off x="5731800" y="1350481"/>
            <a:ext cx="1366200" cy="732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617">
            <a:extLst>
              <a:ext uri="{FF2B5EF4-FFF2-40B4-BE49-F238E27FC236}">
                <a16:creationId xmlns:a16="http://schemas.microsoft.com/office/drawing/2014/main" id="{16784DDB-094E-4A40-9C99-EB93C7FE4FAA}"/>
              </a:ext>
            </a:extLst>
          </p:cNvPr>
          <p:cNvSpPr txBox="1">
            <a:spLocks/>
          </p:cNvSpPr>
          <p:nvPr/>
        </p:nvSpPr>
        <p:spPr>
          <a:xfrm>
            <a:off x="5731795" y="1784984"/>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IronFrame Container</a:t>
            </a:r>
          </a:p>
        </p:txBody>
      </p:sp>
      <p:sp>
        <p:nvSpPr>
          <p:cNvPr id="25" name="Shape 618">
            <a:extLst>
              <a:ext uri="{FF2B5EF4-FFF2-40B4-BE49-F238E27FC236}">
                <a16:creationId xmlns:a16="http://schemas.microsoft.com/office/drawing/2014/main" id="{85F8E7E3-28E2-4089-979F-45A0529D1A71}"/>
              </a:ext>
            </a:extLst>
          </p:cNvPr>
          <p:cNvSpPr/>
          <p:nvPr/>
        </p:nvSpPr>
        <p:spPr>
          <a:xfrm>
            <a:off x="5854347" y="1467706"/>
            <a:ext cx="11256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App instance</a:t>
            </a:r>
            <a:endParaRPr sz="1000">
              <a:latin typeface="Lato"/>
              <a:ea typeface="Lato"/>
              <a:cs typeface="Lato"/>
              <a:sym typeface="Lato"/>
            </a:endParaRPr>
          </a:p>
        </p:txBody>
      </p:sp>
      <p:sp>
        <p:nvSpPr>
          <p:cNvPr id="26" name="Shape 619">
            <a:extLst>
              <a:ext uri="{FF2B5EF4-FFF2-40B4-BE49-F238E27FC236}">
                <a16:creationId xmlns:a16="http://schemas.microsoft.com/office/drawing/2014/main" id="{152B84C9-0134-4EE3-8D36-4B97967FF126}"/>
              </a:ext>
            </a:extLst>
          </p:cNvPr>
          <p:cNvSpPr/>
          <p:nvPr/>
        </p:nvSpPr>
        <p:spPr>
          <a:xfrm rot="-5400000">
            <a:off x="3541425" y="2481742"/>
            <a:ext cx="2561700" cy="297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Diego Rep</a:t>
            </a:r>
            <a:endParaRPr sz="1000">
              <a:latin typeface="Lato"/>
              <a:ea typeface="Lato"/>
              <a:cs typeface="Lato"/>
              <a:sym typeface="Lato"/>
            </a:endParaRPr>
          </a:p>
        </p:txBody>
      </p:sp>
      <p:sp>
        <p:nvSpPr>
          <p:cNvPr id="27" name="Shape 620">
            <a:extLst>
              <a:ext uri="{FF2B5EF4-FFF2-40B4-BE49-F238E27FC236}">
                <a16:creationId xmlns:a16="http://schemas.microsoft.com/office/drawing/2014/main" id="{911F73B7-2D60-4B08-85FA-D5872E0D0897}"/>
              </a:ext>
            </a:extLst>
          </p:cNvPr>
          <p:cNvSpPr/>
          <p:nvPr/>
        </p:nvSpPr>
        <p:spPr>
          <a:xfrm rot="-5400000">
            <a:off x="4031387" y="2481742"/>
            <a:ext cx="2561700" cy="297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Garden-Windows</a:t>
            </a:r>
            <a:endParaRPr sz="1000">
              <a:latin typeface="Lato"/>
              <a:ea typeface="Lato"/>
              <a:cs typeface="Lato"/>
              <a:sym typeface="Lato"/>
            </a:endParaRPr>
          </a:p>
        </p:txBody>
      </p:sp>
      <p:cxnSp>
        <p:nvCxnSpPr>
          <p:cNvPr id="28" name="Shape 621">
            <a:extLst>
              <a:ext uri="{FF2B5EF4-FFF2-40B4-BE49-F238E27FC236}">
                <a16:creationId xmlns:a16="http://schemas.microsoft.com/office/drawing/2014/main" id="{45DE7F3F-49BF-40A4-8142-F01D5DB9C14F}"/>
              </a:ext>
            </a:extLst>
          </p:cNvPr>
          <p:cNvCxnSpPr/>
          <p:nvPr/>
        </p:nvCxnSpPr>
        <p:spPr>
          <a:xfrm>
            <a:off x="5430297" y="1704798"/>
            <a:ext cx="324600" cy="0"/>
          </a:xfrm>
          <a:prstGeom prst="straightConnector1">
            <a:avLst/>
          </a:prstGeom>
          <a:noFill/>
          <a:ln w="9525" cap="flat" cmpd="sng">
            <a:solidFill>
              <a:schemeClr val="dk2"/>
            </a:solidFill>
            <a:prstDash val="dot"/>
            <a:round/>
            <a:headEnd type="oval" w="med" len="med"/>
            <a:tailEnd type="oval" w="med" len="med"/>
          </a:ln>
        </p:spPr>
      </p:cxnSp>
      <p:cxnSp>
        <p:nvCxnSpPr>
          <p:cNvPr id="29" name="Shape 622">
            <a:extLst>
              <a:ext uri="{FF2B5EF4-FFF2-40B4-BE49-F238E27FC236}">
                <a16:creationId xmlns:a16="http://schemas.microsoft.com/office/drawing/2014/main" id="{D88AD785-05A0-47D1-8D6A-B9C0BF4270CF}"/>
              </a:ext>
            </a:extLst>
          </p:cNvPr>
          <p:cNvCxnSpPr/>
          <p:nvPr/>
        </p:nvCxnSpPr>
        <p:spPr>
          <a:xfrm>
            <a:off x="5430297" y="2619198"/>
            <a:ext cx="324600" cy="0"/>
          </a:xfrm>
          <a:prstGeom prst="straightConnector1">
            <a:avLst/>
          </a:prstGeom>
          <a:noFill/>
          <a:ln w="9525" cap="flat" cmpd="sng">
            <a:solidFill>
              <a:schemeClr val="dk2"/>
            </a:solidFill>
            <a:prstDash val="dot"/>
            <a:round/>
            <a:headEnd type="oval" w="med" len="med"/>
            <a:tailEnd type="oval" w="med" len="med"/>
          </a:ln>
        </p:spPr>
      </p:cxnSp>
      <p:cxnSp>
        <p:nvCxnSpPr>
          <p:cNvPr id="30" name="Shape 623">
            <a:extLst>
              <a:ext uri="{FF2B5EF4-FFF2-40B4-BE49-F238E27FC236}">
                <a16:creationId xmlns:a16="http://schemas.microsoft.com/office/drawing/2014/main" id="{3C974011-5A6D-401C-ADF6-0EAD6260E332}"/>
              </a:ext>
            </a:extLst>
          </p:cNvPr>
          <p:cNvCxnSpPr/>
          <p:nvPr/>
        </p:nvCxnSpPr>
        <p:spPr>
          <a:xfrm>
            <a:off x="5430297" y="3533598"/>
            <a:ext cx="324600" cy="0"/>
          </a:xfrm>
          <a:prstGeom prst="straightConnector1">
            <a:avLst/>
          </a:prstGeom>
          <a:noFill/>
          <a:ln w="9525" cap="flat" cmpd="sng">
            <a:solidFill>
              <a:schemeClr val="dk2"/>
            </a:solidFill>
            <a:prstDash val="dot"/>
            <a:round/>
            <a:headEnd type="oval" w="med" len="med"/>
            <a:tailEnd type="oval" w="med" len="med"/>
          </a:ln>
        </p:spPr>
      </p:cxnSp>
      <p:sp>
        <p:nvSpPr>
          <p:cNvPr id="31" name="Shape 624">
            <a:extLst>
              <a:ext uri="{FF2B5EF4-FFF2-40B4-BE49-F238E27FC236}">
                <a16:creationId xmlns:a16="http://schemas.microsoft.com/office/drawing/2014/main" id="{0AE1E4B5-4075-4F55-8663-8D1A08350813}"/>
              </a:ext>
            </a:extLst>
          </p:cNvPr>
          <p:cNvSpPr/>
          <p:nvPr/>
        </p:nvSpPr>
        <p:spPr>
          <a:xfrm rot="-5400000">
            <a:off x="6114995" y="2481742"/>
            <a:ext cx="2561700" cy="2976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Hosted Web Core</a:t>
            </a:r>
            <a:endParaRPr sz="1000">
              <a:latin typeface="Lato"/>
              <a:ea typeface="Lato"/>
              <a:cs typeface="Lato"/>
              <a:sym typeface="Lato"/>
            </a:endParaRPr>
          </a:p>
        </p:txBody>
      </p:sp>
      <p:cxnSp>
        <p:nvCxnSpPr>
          <p:cNvPr id="32" name="Shape 625">
            <a:extLst>
              <a:ext uri="{FF2B5EF4-FFF2-40B4-BE49-F238E27FC236}">
                <a16:creationId xmlns:a16="http://schemas.microsoft.com/office/drawing/2014/main" id="{5CEDBFBD-62D1-4DC5-90E1-46A75CB45259}"/>
              </a:ext>
            </a:extLst>
          </p:cNvPr>
          <p:cNvCxnSpPr/>
          <p:nvPr/>
        </p:nvCxnSpPr>
        <p:spPr>
          <a:xfrm>
            <a:off x="6954297" y="3431189"/>
            <a:ext cx="324600" cy="0"/>
          </a:xfrm>
          <a:prstGeom prst="straightConnector1">
            <a:avLst/>
          </a:prstGeom>
          <a:noFill/>
          <a:ln w="9525" cap="flat" cmpd="sng">
            <a:solidFill>
              <a:schemeClr val="dk2"/>
            </a:solidFill>
            <a:prstDash val="solid"/>
            <a:round/>
            <a:headEnd type="oval" w="med" len="med"/>
            <a:tailEnd type="oval" w="med" len="med"/>
          </a:ln>
        </p:spPr>
      </p:cxnSp>
      <p:cxnSp>
        <p:nvCxnSpPr>
          <p:cNvPr id="33" name="Shape 626">
            <a:extLst>
              <a:ext uri="{FF2B5EF4-FFF2-40B4-BE49-F238E27FC236}">
                <a16:creationId xmlns:a16="http://schemas.microsoft.com/office/drawing/2014/main" id="{A066B311-2359-4783-A76C-5D5F87D36B42}"/>
              </a:ext>
            </a:extLst>
          </p:cNvPr>
          <p:cNvCxnSpPr/>
          <p:nvPr/>
        </p:nvCxnSpPr>
        <p:spPr>
          <a:xfrm>
            <a:off x="6954297" y="2516789"/>
            <a:ext cx="324600" cy="0"/>
          </a:xfrm>
          <a:prstGeom prst="straightConnector1">
            <a:avLst/>
          </a:prstGeom>
          <a:noFill/>
          <a:ln w="9525" cap="flat" cmpd="sng">
            <a:solidFill>
              <a:schemeClr val="dk2"/>
            </a:solidFill>
            <a:prstDash val="solid"/>
            <a:round/>
            <a:headEnd type="oval" w="med" len="med"/>
            <a:tailEnd type="oval" w="med" len="med"/>
          </a:ln>
        </p:spPr>
      </p:cxnSp>
      <p:cxnSp>
        <p:nvCxnSpPr>
          <p:cNvPr id="34" name="Shape 627">
            <a:extLst>
              <a:ext uri="{FF2B5EF4-FFF2-40B4-BE49-F238E27FC236}">
                <a16:creationId xmlns:a16="http://schemas.microsoft.com/office/drawing/2014/main" id="{188A0D0F-24A4-475C-B669-6B5E45FF4EAD}"/>
              </a:ext>
            </a:extLst>
          </p:cNvPr>
          <p:cNvCxnSpPr/>
          <p:nvPr/>
        </p:nvCxnSpPr>
        <p:spPr>
          <a:xfrm>
            <a:off x="6954297" y="1602389"/>
            <a:ext cx="324600" cy="0"/>
          </a:xfrm>
          <a:prstGeom prst="straightConnector1">
            <a:avLst/>
          </a:prstGeom>
          <a:noFill/>
          <a:ln w="9525" cap="flat" cmpd="sng">
            <a:solidFill>
              <a:schemeClr val="dk2"/>
            </a:solidFill>
            <a:prstDash val="solid"/>
            <a:round/>
            <a:headEnd type="oval" w="med" len="med"/>
            <a:tailEnd type="oval" w="med" len="med"/>
          </a:ln>
        </p:spPr>
      </p:cxnSp>
    </p:spTree>
    <p:extLst>
      <p:ext uri="{BB962C8B-B14F-4D97-AF65-F5344CB8AC3E}">
        <p14:creationId xmlns:p14="http://schemas.microsoft.com/office/powerpoint/2010/main" val="157503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p:txBody>
          <a:bodyPr/>
          <a:lstStyle/>
          <a:p>
            <a:pPr lvl="0"/>
            <a:r>
              <a:rPr lang="en-US" dirty="0"/>
              <a:t>Windows Server 2016</a:t>
            </a:r>
          </a:p>
        </p:txBody>
      </p:sp>
      <p:sp>
        <p:nvSpPr>
          <p:cNvPr id="633" name="Shape 633"/>
          <p:cNvSpPr txBox="1">
            <a:spLocks noGrp="1"/>
          </p:cNvSpPr>
          <p:nvPr>
            <p:ph type="subTitle" idx="1"/>
          </p:nvPr>
        </p:nvSpPr>
        <p:spPr/>
        <p:txBody>
          <a:bodyPr/>
          <a:lstStyle/>
          <a:p>
            <a:pPr lvl="0"/>
            <a:r>
              <a:rPr lang="en"/>
              <a:t>The details around the future of PCF Windows support</a:t>
            </a:r>
            <a:endParaRPr lang="en" dirty="0"/>
          </a:p>
        </p:txBody>
      </p:sp>
    </p:spTree>
    <p:extLst>
      <p:ext uri="{BB962C8B-B14F-4D97-AF65-F5344CB8AC3E}">
        <p14:creationId xmlns:p14="http://schemas.microsoft.com/office/powerpoint/2010/main" val="1725637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Windows Server Containers</a:t>
            </a:r>
            <a:endParaRPr/>
          </a:p>
        </p:txBody>
      </p:sp>
      <p:sp>
        <p:nvSpPr>
          <p:cNvPr id="884" name="Google Shape;884;p83"/>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a:t>Base Images</a:t>
            </a:r>
            <a:endParaRPr sz="1800" b="1"/>
          </a:p>
          <a:p>
            <a:pPr marL="0" lvl="0" indent="0" rtl="0">
              <a:spcBef>
                <a:spcPts val="1000"/>
              </a:spcBef>
              <a:spcAft>
                <a:spcPts val="0"/>
              </a:spcAft>
              <a:buNone/>
            </a:pPr>
            <a:r>
              <a:rPr lang="en" b="1"/>
              <a:t>Windows Server Core</a:t>
            </a:r>
            <a:endParaRPr b="1"/>
          </a:p>
          <a:p>
            <a:pPr marL="457200" lvl="0" indent="-311150" rtl="0">
              <a:spcBef>
                <a:spcPts val="1000"/>
              </a:spcBef>
              <a:spcAft>
                <a:spcPts val="0"/>
              </a:spcAft>
              <a:buSzPts val="1300"/>
              <a:buChar char="-"/>
            </a:pPr>
            <a:r>
              <a:rPr lang="en"/>
              <a:t>Effectively a full OS (≈ 2.2 GB image)</a:t>
            </a:r>
            <a:endParaRPr/>
          </a:p>
          <a:p>
            <a:pPr marL="457200" lvl="0" indent="-311150" rtl="0">
              <a:spcBef>
                <a:spcPts val="0"/>
              </a:spcBef>
              <a:spcAft>
                <a:spcPts val="0"/>
              </a:spcAft>
              <a:buSzPts val="1300"/>
              <a:buChar char="-"/>
            </a:pPr>
            <a:r>
              <a:rPr lang="en"/>
              <a:t>Can support .NET Framework and .NET Core</a:t>
            </a:r>
            <a:endParaRPr/>
          </a:p>
          <a:p>
            <a:pPr marL="0" lvl="0" indent="0" rtl="0">
              <a:spcBef>
                <a:spcPts val="1000"/>
              </a:spcBef>
              <a:spcAft>
                <a:spcPts val="0"/>
              </a:spcAft>
              <a:buNone/>
            </a:pPr>
            <a:r>
              <a:rPr lang="en" b="1"/>
              <a:t>Nano Server</a:t>
            </a:r>
            <a:endParaRPr b="1"/>
          </a:p>
          <a:p>
            <a:pPr marL="457200" lvl="0" indent="-311150" rtl="0">
              <a:spcBef>
                <a:spcPts val="1000"/>
              </a:spcBef>
              <a:spcAft>
                <a:spcPts val="0"/>
              </a:spcAft>
              <a:buSzPts val="1300"/>
              <a:buChar char="-"/>
            </a:pPr>
            <a:r>
              <a:rPr lang="en"/>
              <a:t>A stripped down OS with minimal feature surface area.</a:t>
            </a:r>
            <a:endParaRPr/>
          </a:p>
          <a:p>
            <a:pPr marL="457200" lvl="0" indent="-311150" rtl="0">
              <a:spcBef>
                <a:spcPts val="0"/>
              </a:spcBef>
              <a:spcAft>
                <a:spcPts val="0"/>
              </a:spcAft>
              <a:buSzPts val="1300"/>
              <a:buChar char="-"/>
            </a:pPr>
            <a:r>
              <a:rPr lang="en"/>
              <a:t>Faster startup, smaller size (≈100 MB)</a:t>
            </a:r>
            <a:endParaRPr/>
          </a:p>
          <a:p>
            <a:pPr marL="457200" lvl="0" indent="-311150" rtl="0">
              <a:spcBef>
                <a:spcPts val="0"/>
              </a:spcBef>
              <a:spcAft>
                <a:spcPts val="0"/>
              </a:spcAft>
              <a:buSzPts val="1300"/>
              <a:buChar char="-"/>
            </a:pPr>
            <a:r>
              <a:rPr lang="en"/>
              <a:t>“Like Alpine Linux”</a:t>
            </a:r>
            <a:endParaRPr/>
          </a:p>
          <a:p>
            <a:pPr marL="457200" lvl="0" indent="-311150" rtl="0">
              <a:spcBef>
                <a:spcPts val="0"/>
              </a:spcBef>
              <a:spcAft>
                <a:spcPts val="0"/>
              </a:spcAft>
              <a:buSzPts val="1300"/>
              <a:buChar char="-"/>
            </a:pPr>
            <a:r>
              <a:rPr lang="en"/>
              <a:t>Only .NET Core and Windows executables</a:t>
            </a:r>
            <a:endParaRPr/>
          </a:p>
        </p:txBody>
      </p:sp>
      <p:sp>
        <p:nvSpPr>
          <p:cNvPr id="885" name="Google Shape;885;p83"/>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a:t>Isolation Types</a:t>
            </a:r>
            <a:endParaRPr sz="1800" b="1"/>
          </a:p>
          <a:p>
            <a:pPr marL="0" lvl="0" indent="0" rtl="0">
              <a:spcBef>
                <a:spcPts val="1000"/>
              </a:spcBef>
              <a:spcAft>
                <a:spcPts val="0"/>
              </a:spcAft>
              <a:buNone/>
            </a:pPr>
            <a:r>
              <a:rPr lang="en" b="1"/>
              <a:t>Windows Server Container</a:t>
            </a:r>
            <a:endParaRPr b="1"/>
          </a:p>
          <a:p>
            <a:pPr marL="457200" lvl="0" indent="-311150" rtl="0">
              <a:spcBef>
                <a:spcPts val="1000"/>
              </a:spcBef>
              <a:spcAft>
                <a:spcPts val="0"/>
              </a:spcAft>
              <a:buSzPts val="1300"/>
              <a:buChar char="-"/>
            </a:pPr>
            <a:r>
              <a:rPr lang="en" b="1"/>
              <a:t>Shared kernel</a:t>
            </a:r>
            <a:r>
              <a:rPr lang="en"/>
              <a:t> using one of the base images</a:t>
            </a:r>
            <a:endParaRPr/>
          </a:p>
          <a:p>
            <a:pPr marL="457200" lvl="0" indent="-311150" rtl="0">
              <a:spcBef>
                <a:spcPts val="0"/>
              </a:spcBef>
              <a:spcAft>
                <a:spcPts val="0"/>
              </a:spcAft>
              <a:buSzPts val="1300"/>
              <a:buChar char="-"/>
            </a:pPr>
            <a:r>
              <a:rPr lang="en"/>
              <a:t>Leverages HCS and HNS</a:t>
            </a:r>
            <a:endParaRPr/>
          </a:p>
          <a:p>
            <a:pPr marL="0" lvl="0" indent="0" rtl="0">
              <a:spcBef>
                <a:spcPts val="1000"/>
              </a:spcBef>
              <a:spcAft>
                <a:spcPts val="0"/>
              </a:spcAft>
              <a:buNone/>
            </a:pPr>
            <a:r>
              <a:rPr lang="en" b="1"/>
              <a:t>Windows Server Container with Hyper-V Isolation</a:t>
            </a:r>
            <a:endParaRPr b="1"/>
          </a:p>
          <a:p>
            <a:pPr marL="457200" lvl="0" indent="-311150" rtl="0">
              <a:spcBef>
                <a:spcPts val="1000"/>
              </a:spcBef>
              <a:spcAft>
                <a:spcPts val="0"/>
              </a:spcAft>
              <a:buSzPts val="1300"/>
              <a:buChar char="-"/>
            </a:pPr>
            <a:r>
              <a:rPr lang="en" b="1"/>
              <a:t>Dedicated kernel</a:t>
            </a:r>
            <a:endParaRPr b="1"/>
          </a:p>
          <a:p>
            <a:pPr marL="457200" lvl="0" indent="-311150" rtl="0">
              <a:spcBef>
                <a:spcPts val="0"/>
              </a:spcBef>
              <a:spcAft>
                <a:spcPts val="0"/>
              </a:spcAft>
              <a:buSzPts val="1300"/>
              <a:buChar char="-"/>
            </a:pPr>
            <a:r>
              <a:rPr lang="en"/>
              <a:t>Wraps a single container in a small VM</a:t>
            </a:r>
            <a:endParaRPr/>
          </a:p>
          <a:p>
            <a:pPr marL="457200" lvl="0" indent="-311150" rtl="0">
              <a:spcBef>
                <a:spcPts val="0"/>
              </a:spcBef>
              <a:spcAft>
                <a:spcPts val="0"/>
              </a:spcAft>
              <a:buSzPts val="1300"/>
              <a:buChar char="-"/>
            </a:pPr>
            <a:r>
              <a:rPr lang="en"/>
              <a:t>Uses Hyper-V nested virtualization</a:t>
            </a:r>
            <a:endParaRPr/>
          </a:p>
          <a:p>
            <a:pPr marL="457200" lvl="0" indent="-311150" rtl="0">
              <a:spcBef>
                <a:spcPts val="0"/>
              </a:spcBef>
              <a:spcAft>
                <a:spcPts val="0"/>
              </a:spcAft>
              <a:buSzPts val="1300"/>
              <a:buChar char="-"/>
            </a:pPr>
            <a:r>
              <a:rPr lang="en"/>
              <a:t>Only supported by MSFT on Hyper-V and Azure</a:t>
            </a:r>
            <a:endParaRPr/>
          </a:p>
          <a:p>
            <a:pPr marL="457200" lvl="0" indent="-311150" rtl="0">
              <a:spcBef>
                <a:spcPts val="0"/>
              </a:spcBef>
              <a:spcAft>
                <a:spcPts val="0"/>
              </a:spcAft>
              <a:buSzPts val="1300"/>
              <a:buChar char="-"/>
            </a:pPr>
            <a:r>
              <a:rPr lang="en"/>
              <a:t>Much larger container overhead and longer startup time</a:t>
            </a:r>
            <a:endParaRPr/>
          </a:p>
          <a:p>
            <a:pPr marL="457200" lvl="0" indent="-311150" rtl="0">
              <a:spcBef>
                <a:spcPts val="0"/>
              </a:spcBef>
              <a:spcAft>
                <a:spcPts val="0"/>
              </a:spcAft>
              <a:buSzPts val="1300"/>
              <a:buChar char="-"/>
            </a:pPr>
            <a:r>
              <a:rPr lang="en"/>
              <a:t>Intended for untrusted, multi-tenant workloads (e.g. Azure Machine Learning Service)</a:t>
            </a:r>
            <a:endParaRPr/>
          </a:p>
        </p:txBody>
      </p:sp>
      <p:cxnSp>
        <p:nvCxnSpPr>
          <p:cNvPr id="886" name="Google Shape;886;p83"/>
          <p:cNvCxnSpPr/>
          <p:nvPr/>
        </p:nvCxnSpPr>
        <p:spPr>
          <a:xfrm flipH="1">
            <a:off x="1959725" y="1048925"/>
            <a:ext cx="515400" cy="446400"/>
          </a:xfrm>
          <a:prstGeom prst="straightConnector1">
            <a:avLst/>
          </a:prstGeom>
          <a:noFill/>
          <a:ln w="28575" cap="flat" cmpd="sng">
            <a:solidFill>
              <a:schemeClr val="accent2"/>
            </a:solidFill>
            <a:prstDash val="solid"/>
            <a:round/>
            <a:headEnd type="none" w="med" len="med"/>
            <a:tailEnd type="triangle" w="med" len="med"/>
          </a:ln>
        </p:spPr>
      </p:cxnSp>
      <p:cxnSp>
        <p:nvCxnSpPr>
          <p:cNvPr id="887" name="Google Shape;887;p83"/>
          <p:cNvCxnSpPr/>
          <p:nvPr/>
        </p:nvCxnSpPr>
        <p:spPr>
          <a:xfrm flipH="1">
            <a:off x="6919775" y="1021475"/>
            <a:ext cx="515400" cy="446400"/>
          </a:xfrm>
          <a:prstGeom prst="straightConnector1">
            <a:avLst/>
          </a:prstGeom>
          <a:noFill/>
          <a:ln w="28575" cap="flat" cmpd="sng">
            <a:solidFill>
              <a:schemeClr val="accent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Windows Server Containers</a:t>
            </a:r>
            <a:endParaRPr/>
          </a:p>
        </p:txBody>
      </p:sp>
      <p:sp>
        <p:nvSpPr>
          <p:cNvPr id="640" name="Shape 640"/>
          <p:cNvSpPr txBox="1">
            <a:spLocks noGrp="1"/>
          </p:cNvSpPr>
          <p:nvPr>
            <p:ph type="body" idx="1"/>
          </p:nvPr>
        </p:nvSpPr>
        <p:spPr>
          <a:xfrm>
            <a:off x="915400" y="900400"/>
            <a:ext cx="4893289" cy="3769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300" dirty="0"/>
              <a:t>Windows Server Containers are built on new technologies and services offered in </a:t>
            </a:r>
            <a:r>
              <a:rPr lang="en" sz="1300" b="1" dirty="0"/>
              <a:t>Windows Server 2016</a:t>
            </a:r>
            <a:r>
              <a:rPr lang="en" sz="1300" dirty="0"/>
              <a:t>. </a:t>
            </a:r>
            <a:endParaRPr sz="1300" dirty="0"/>
          </a:p>
          <a:p>
            <a:pPr marL="0" lvl="0" indent="0">
              <a:spcBef>
                <a:spcPts val="1600"/>
              </a:spcBef>
              <a:spcAft>
                <a:spcPts val="0"/>
              </a:spcAft>
              <a:buNone/>
            </a:pPr>
            <a:r>
              <a:rPr lang="en" sz="1300" dirty="0"/>
              <a:t>The OS primitives are </a:t>
            </a:r>
            <a:r>
              <a:rPr lang="en" sz="1300" i="1" dirty="0"/>
              <a:t>not</a:t>
            </a:r>
            <a:r>
              <a:rPr lang="en" sz="1300" dirty="0"/>
              <a:t> analogous to Linux namespaces and cgroups, but </a:t>
            </a:r>
            <a:r>
              <a:rPr lang="en" sz="1300" b="1" dirty="0"/>
              <a:t>Windows containers do offer similar functionality to those on Linux.</a:t>
            </a:r>
            <a:endParaRPr sz="1300" b="1" dirty="0"/>
          </a:p>
          <a:p>
            <a:pPr marL="0" lvl="0" indent="0">
              <a:spcBef>
                <a:spcPts val="1600"/>
              </a:spcBef>
              <a:spcAft>
                <a:spcPts val="1600"/>
              </a:spcAft>
              <a:buNone/>
            </a:pPr>
            <a:r>
              <a:rPr lang="en" sz="1300" dirty="0"/>
              <a:t>In particular, native filesystem and network isolation mean .</a:t>
            </a:r>
            <a:r>
              <a:rPr lang="en" sz="1300" b="1" dirty="0"/>
              <a:t>NET apps will be able to use more platform features</a:t>
            </a:r>
            <a:r>
              <a:rPr lang="en" sz="1300" dirty="0"/>
              <a:t>.</a:t>
            </a:r>
            <a:endParaRPr sz="1300" dirty="0"/>
          </a:p>
        </p:txBody>
      </p:sp>
      <p:sp>
        <p:nvSpPr>
          <p:cNvPr id="641" name="Shape 641"/>
          <p:cNvSpPr txBox="1">
            <a:spLocks noGrp="1"/>
          </p:cNvSpPr>
          <p:nvPr>
            <p:ph type="body" idx="4294967295"/>
          </p:nvPr>
        </p:nvSpPr>
        <p:spPr>
          <a:xfrm>
            <a:off x="5989742" y="900400"/>
            <a:ext cx="3071812" cy="300196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300" dirty="0"/>
              <a:t>PCF will support the default Windows Server Containers using the </a:t>
            </a:r>
            <a:r>
              <a:rPr lang="en" sz="1300" b="1" dirty="0"/>
              <a:t>Windows Server Core container image</a:t>
            </a:r>
            <a:r>
              <a:rPr lang="en" sz="1300" dirty="0"/>
              <a:t>. Nano Server support is under consideration, but it is not designed to run full .NET Framework apps.</a:t>
            </a:r>
            <a:endParaRPr sz="1300" dirty="0"/>
          </a:p>
          <a:p>
            <a:pPr marL="0" lvl="0" indent="0">
              <a:spcBef>
                <a:spcPts val="1600"/>
              </a:spcBef>
              <a:spcAft>
                <a:spcPts val="1600"/>
              </a:spcAft>
              <a:buNone/>
            </a:pPr>
            <a:r>
              <a:rPr lang="en" sz="1300" dirty="0"/>
              <a:t>“Hyper-V isolation” support is also under consideration, but it is clear it may only be available on Microsoft Azure, as BOSH has no CPI for Microsoft’s Hyper-V hypervisor.</a:t>
            </a:r>
            <a:endParaRPr sz="1300" dirty="0"/>
          </a:p>
        </p:txBody>
      </p:sp>
    </p:spTree>
    <p:extLst>
      <p:ext uri="{BB962C8B-B14F-4D97-AF65-F5344CB8AC3E}">
        <p14:creationId xmlns:p14="http://schemas.microsoft.com/office/powerpoint/2010/main" val="2252227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Shape 646"/>
          <p:cNvSpPr/>
          <p:nvPr/>
        </p:nvSpPr>
        <p:spPr>
          <a:xfrm>
            <a:off x="4211775" y="831000"/>
            <a:ext cx="3857400" cy="31305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7" name="Shape 647"/>
          <p:cNvSpPr/>
          <p:nvPr/>
        </p:nvSpPr>
        <p:spPr>
          <a:xfrm>
            <a:off x="6042550" y="1586525"/>
            <a:ext cx="1824300" cy="215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Lato"/>
              <a:ea typeface="Lato"/>
              <a:cs typeface="Lato"/>
              <a:sym typeface="Lato"/>
            </a:endParaRPr>
          </a:p>
        </p:txBody>
      </p:sp>
      <p:sp>
        <p:nvSpPr>
          <p:cNvPr id="651" name="Shape 65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Anatomy of a Windows 2016 Diego cell</a:t>
            </a:r>
            <a:endParaRPr/>
          </a:p>
        </p:txBody>
      </p:sp>
      <p:sp>
        <p:nvSpPr>
          <p:cNvPr id="648" name="Shape 648"/>
          <p:cNvSpPr txBox="1">
            <a:spLocks noGrp="1"/>
          </p:cNvSpPr>
          <p:nvPr>
            <p:ph type="body" idx="1"/>
          </p:nvPr>
        </p:nvSpPr>
        <p:spPr>
          <a:xfrm>
            <a:off x="915400" y="900400"/>
            <a:ext cx="3041051" cy="37695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a:t>Instead of Garden-Windows + IronFrame, we deploy the </a:t>
            </a:r>
            <a:r>
              <a:rPr lang="en" b="1" dirty="0"/>
              <a:t>same Garden release as deployed on Linux cells</a:t>
            </a:r>
            <a:r>
              <a:rPr lang="en" dirty="0"/>
              <a:t>. This ensures greater reliability and compatibility as well as opportunities to adopt industry standards like OCI.</a:t>
            </a:r>
            <a:endParaRPr dirty="0"/>
          </a:p>
        </p:txBody>
      </p:sp>
      <p:sp>
        <p:nvSpPr>
          <p:cNvPr id="649" name="Shape 649"/>
          <p:cNvSpPr txBox="1"/>
          <p:nvPr/>
        </p:nvSpPr>
        <p:spPr>
          <a:xfrm>
            <a:off x="6099413" y="1666825"/>
            <a:ext cx="1715100" cy="3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Garden-runC</a:t>
            </a:r>
            <a:endParaRPr sz="1000">
              <a:latin typeface="Lato"/>
              <a:ea typeface="Lato"/>
              <a:cs typeface="Lato"/>
              <a:sym typeface="Lato"/>
            </a:endParaRPr>
          </a:p>
        </p:txBody>
      </p:sp>
      <p:sp>
        <p:nvSpPr>
          <p:cNvPr id="650" name="Shape 650"/>
          <p:cNvSpPr/>
          <p:nvPr/>
        </p:nvSpPr>
        <p:spPr>
          <a:xfrm>
            <a:off x="4420487" y="1041650"/>
            <a:ext cx="3446400" cy="37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BOSH Agent</a:t>
            </a:r>
            <a:endParaRPr sz="1000">
              <a:latin typeface="Lato"/>
              <a:ea typeface="Lato"/>
              <a:cs typeface="Lato"/>
              <a:sym typeface="Lato"/>
            </a:endParaRPr>
          </a:p>
        </p:txBody>
      </p:sp>
      <p:sp>
        <p:nvSpPr>
          <p:cNvPr id="652" name="Shape 652"/>
          <p:cNvSpPr/>
          <p:nvPr/>
        </p:nvSpPr>
        <p:spPr>
          <a:xfrm>
            <a:off x="6565451" y="2218618"/>
            <a:ext cx="776100" cy="30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Lato"/>
                <a:ea typeface="Lato"/>
                <a:cs typeface="Lato"/>
                <a:sym typeface="Lato"/>
              </a:rPr>
              <a:t>Garden Server</a:t>
            </a:r>
            <a:endParaRPr sz="600">
              <a:latin typeface="Lato"/>
              <a:ea typeface="Lato"/>
              <a:cs typeface="Lato"/>
              <a:sym typeface="Lato"/>
            </a:endParaRPr>
          </a:p>
        </p:txBody>
      </p:sp>
      <p:sp>
        <p:nvSpPr>
          <p:cNvPr id="653" name="Shape 653"/>
          <p:cNvSpPr/>
          <p:nvPr/>
        </p:nvSpPr>
        <p:spPr>
          <a:xfrm>
            <a:off x="7268897" y="2873576"/>
            <a:ext cx="508500" cy="30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Lato"/>
                <a:ea typeface="Lato"/>
                <a:cs typeface="Lato"/>
                <a:sym typeface="Lato"/>
              </a:rPr>
              <a:t>rootfs plugin</a:t>
            </a:r>
            <a:endParaRPr sz="600">
              <a:latin typeface="Lato"/>
              <a:ea typeface="Lato"/>
              <a:cs typeface="Lato"/>
              <a:sym typeface="Lato"/>
            </a:endParaRPr>
          </a:p>
        </p:txBody>
      </p:sp>
      <p:sp>
        <p:nvSpPr>
          <p:cNvPr id="654" name="Shape 654"/>
          <p:cNvSpPr/>
          <p:nvPr/>
        </p:nvSpPr>
        <p:spPr>
          <a:xfrm>
            <a:off x="6129596" y="2873576"/>
            <a:ext cx="508500" cy="30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Lato"/>
                <a:ea typeface="Lato"/>
                <a:cs typeface="Lato"/>
                <a:sym typeface="Lato"/>
              </a:rPr>
              <a:t>container plugin</a:t>
            </a:r>
            <a:endParaRPr sz="600">
              <a:latin typeface="Lato"/>
              <a:ea typeface="Lato"/>
              <a:cs typeface="Lato"/>
              <a:sym typeface="Lato"/>
            </a:endParaRPr>
          </a:p>
        </p:txBody>
      </p:sp>
      <p:cxnSp>
        <p:nvCxnSpPr>
          <p:cNvPr id="655" name="Shape 655"/>
          <p:cNvCxnSpPr>
            <a:stCxn id="652" idx="2"/>
            <a:endCxn id="656" idx="0"/>
          </p:cNvCxnSpPr>
          <p:nvPr/>
        </p:nvCxnSpPr>
        <p:spPr>
          <a:xfrm>
            <a:off x="6953501" y="2528518"/>
            <a:ext cx="0" cy="345000"/>
          </a:xfrm>
          <a:prstGeom prst="straightConnector1">
            <a:avLst/>
          </a:prstGeom>
          <a:noFill/>
          <a:ln w="9525" cap="flat" cmpd="sng">
            <a:solidFill>
              <a:srgbClr val="000000"/>
            </a:solidFill>
            <a:prstDash val="solid"/>
            <a:round/>
            <a:headEnd type="none" w="med" len="med"/>
            <a:tailEnd type="triangle" w="med" len="med"/>
          </a:ln>
        </p:spPr>
      </p:cxnSp>
      <p:sp>
        <p:nvSpPr>
          <p:cNvPr id="656" name="Shape 656"/>
          <p:cNvSpPr/>
          <p:nvPr/>
        </p:nvSpPr>
        <p:spPr>
          <a:xfrm>
            <a:off x="6699246" y="2873576"/>
            <a:ext cx="508500" cy="30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Lato"/>
                <a:ea typeface="Lato"/>
                <a:cs typeface="Lato"/>
                <a:sym typeface="Lato"/>
              </a:rPr>
              <a:t>network plugin</a:t>
            </a:r>
            <a:endParaRPr sz="600">
              <a:latin typeface="Lato"/>
              <a:ea typeface="Lato"/>
              <a:cs typeface="Lato"/>
              <a:sym typeface="Lato"/>
            </a:endParaRPr>
          </a:p>
        </p:txBody>
      </p:sp>
      <p:cxnSp>
        <p:nvCxnSpPr>
          <p:cNvPr id="657" name="Shape 657"/>
          <p:cNvCxnSpPr/>
          <p:nvPr/>
        </p:nvCxnSpPr>
        <p:spPr>
          <a:xfrm>
            <a:off x="6382771" y="2690871"/>
            <a:ext cx="0" cy="183000"/>
          </a:xfrm>
          <a:prstGeom prst="straightConnector1">
            <a:avLst/>
          </a:prstGeom>
          <a:noFill/>
          <a:ln w="9525" cap="flat" cmpd="sng">
            <a:solidFill>
              <a:srgbClr val="000000"/>
            </a:solidFill>
            <a:prstDash val="solid"/>
            <a:round/>
            <a:headEnd type="none" w="med" len="med"/>
            <a:tailEnd type="triangle" w="med" len="med"/>
          </a:ln>
        </p:spPr>
      </p:cxnSp>
      <p:cxnSp>
        <p:nvCxnSpPr>
          <p:cNvPr id="658" name="Shape 658"/>
          <p:cNvCxnSpPr/>
          <p:nvPr/>
        </p:nvCxnSpPr>
        <p:spPr>
          <a:xfrm>
            <a:off x="6383500" y="2692721"/>
            <a:ext cx="1140900" cy="0"/>
          </a:xfrm>
          <a:prstGeom prst="straightConnector1">
            <a:avLst/>
          </a:prstGeom>
          <a:noFill/>
          <a:ln w="9525" cap="flat" cmpd="sng">
            <a:solidFill>
              <a:schemeClr val="dk2"/>
            </a:solidFill>
            <a:prstDash val="solid"/>
            <a:round/>
            <a:headEnd type="none" w="med" len="med"/>
            <a:tailEnd type="none" w="med" len="med"/>
          </a:ln>
        </p:spPr>
      </p:cxnSp>
      <p:cxnSp>
        <p:nvCxnSpPr>
          <p:cNvPr id="659" name="Shape 659"/>
          <p:cNvCxnSpPr/>
          <p:nvPr/>
        </p:nvCxnSpPr>
        <p:spPr>
          <a:xfrm>
            <a:off x="7523958" y="2690871"/>
            <a:ext cx="0" cy="183000"/>
          </a:xfrm>
          <a:prstGeom prst="straightConnector1">
            <a:avLst/>
          </a:prstGeom>
          <a:noFill/>
          <a:ln w="9525" cap="flat" cmpd="sng">
            <a:solidFill>
              <a:srgbClr val="000000"/>
            </a:solidFill>
            <a:prstDash val="solid"/>
            <a:round/>
            <a:headEnd type="none" w="med" len="med"/>
            <a:tailEnd type="triangle" w="med" len="med"/>
          </a:ln>
        </p:spPr>
      </p:cxnSp>
      <p:sp>
        <p:nvSpPr>
          <p:cNvPr id="660" name="Shape 660"/>
          <p:cNvSpPr/>
          <p:nvPr/>
        </p:nvSpPr>
        <p:spPr>
          <a:xfrm>
            <a:off x="4420475" y="1586525"/>
            <a:ext cx="14937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Diego Rep</a:t>
            </a:r>
            <a:endParaRPr sz="1000">
              <a:latin typeface="Lato"/>
              <a:ea typeface="Lato"/>
              <a:cs typeface="Lato"/>
              <a:sym typeface="Lato"/>
            </a:endParaRPr>
          </a:p>
        </p:txBody>
      </p:sp>
      <p:sp>
        <p:nvSpPr>
          <p:cNvPr id="661" name="Shape 661"/>
          <p:cNvSpPr/>
          <p:nvPr/>
        </p:nvSpPr>
        <p:spPr>
          <a:xfrm>
            <a:off x="4420475" y="2142307"/>
            <a:ext cx="14937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Metron Agent</a:t>
            </a:r>
            <a:endParaRPr sz="1000">
              <a:latin typeface="Lato"/>
              <a:ea typeface="Lato"/>
              <a:cs typeface="Lato"/>
              <a:sym typeface="Lato"/>
            </a:endParaRPr>
          </a:p>
        </p:txBody>
      </p:sp>
      <p:sp>
        <p:nvSpPr>
          <p:cNvPr id="662" name="Shape 662"/>
          <p:cNvSpPr/>
          <p:nvPr/>
        </p:nvSpPr>
        <p:spPr>
          <a:xfrm>
            <a:off x="4420475" y="2698090"/>
            <a:ext cx="14937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Consul Client</a:t>
            </a:r>
            <a:endParaRPr sz="1000">
              <a:latin typeface="Lato"/>
              <a:ea typeface="Lato"/>
              <a:cs typeface="Lato"/>
              <a:sym typeface="Lato"/>
            </a:endParaRPr>
          </a:p>
        </p:txBody>
      </p:sp>
      <p:sp>
        <p:nvSpPr>
          <p:cNvPr id="663" name="Shape 663"/>
          <p:cNvSpPr/>
          <p:nvPr/>
        </p:nvSpPr>
        <p:spPr>
          <a:xfrm>
            <a:off x="4420475" y="3253872"/>
            <a:ext cx="14937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Local Route Emitter</a:t>
            </a:r>
            <a:endParaRPr sz="1000">
              <a:latin typeface="Lato"/>
              <a:ea typeface="Lato"/>
              <a:cs typeface="Lato"/>
              <a:sym typeface="Lato"/>
            </a:endParaRPr>
          </a:p>
        </p:txBody>
      </p:sp>
    </p:spTree>
    <p:extLst>
      <p:ext uri="{BB962C8B-B14F-4D97-AF65-F5344CB8AC3E}">
        <p14:creationId xmlns:p14="http://schemas.microsoft.com/office/powerpoint/2010/main" val="256413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p:nvPr/>
        </p:nvSpPr>
        <p:spPr>
          <a:xfrm>
            <a:off x="3266050" y="793775"/>
            <a:ext cx="5493900" cy="26637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69" name="Shape 669"/>
          <p:cNvCxnSpPr/>
          <p:nvPr/>
        </p:nvCxnSpPr>
        <p:spPr>
          <a:xfrm>
            <a:off x="4692655" y="3184381"/>
            <a:ext cx="0" cy="562800"/>
          </a:xfrm>
          <a:prstGeom prst="straightConnector1">
            <a:avLst/>
          </a:prstGeom>
          <a:noFill/>
          <a:ln w="9525" cap="flat" cmpd="sng">
            <a:solidFill>
              <a:srgbClr val="00A4F6"/>
            </a:solidFill>
            <a:prstDash val="solid"/>
            <a:round/>
            <a:headEnd type="none" w="med" len="med"/>
            <a:tailEnd type="triangle" w="med" len="med"/>
          </a:ln>
        </p:spPr>
      </p:cxnSp>
      <p:cxnSp>
        <p:nvCxnSpPr>
          <p:cNvPr id="670" name="Shape 670"/>
          <p:cNvCxnSpPr/>
          <p:nvPr/>
        </p:nvCxnSpPr>
        <p:spPr>
          <a:xfrm>
            <a:off x="6441239" y="3191150"/>
            <a:ext cx="0" cy="562800"/>
          </a:xfrm>
          <a:prstGeom prst="straightConnector1">
            <a:avLst/>
          </a:prstGeom>
          <a:noFill/>
          <a:ln w="9525" cap="flat" cmpd="sng">
            <a:solidFill>
              <a:srgbClr val="00A4F6"/>
            </a:solidFill>
            <a:prstDash val="solid"/>
            <a:round/>
            <a:headEnd type="none" w="med" len="med"/>
            <a:tailEnd type="triangle" w="med" len="med"/>
          </a:ln>
        </p:spPr>
      </p:cxnSp>
      <p:cxnSp>
        <p:nvCxnSpPr>
          <p:cNvPr id="671" name="Shape 671"/>
          <p:cNvCxnSpPr/>
          <p:nvPr/>
        </p:nvCxnSpPr>
        <p:spPr>
          <a:xfrm>
            <a:off x="4692650" y="2124286"/>
            <a:ext cx="0" cy="674100"/>
          </a:xfrm>
          <a:prstGeom prst="straightConnector1">
            <a:avLst/>
          </a:prstGeom>
          <a:noFill/>
          <a:ln w="9525" cap="flat" cmpd="sng">
            <a:solidFill>
              <a:srgbClr val="000000"/>
            </a:solidFill>
            <a:prstDash val="solid"/>
            <a:round/>
            <a:headEnd type="none" w="med" len="med"/>
            <a:tailEnd type="triangle" w="med" len="med"/>
          </a:ln>
        </p:spPr>
      </p:cxnSp>
      <p:sp>
        <p:nvSpPr>
          <p:cNvPr id="672" name="Shape 672"/>
          <p:cNvSpPr/>
          <p:nvPr/>
        </p:nvSpPr>
        <p:spPr>
          <a:xfrm>
            <a:off x="3266050" y="3592550"/>
            <a:ext cx="5493900" cy="879300"/>
          </a:xfrm>
          <a:prstGeom prst="rect">
            <a:avLst/>
          </a:prstGeom>
          <a:noFill/>
          <a:ln w="19050"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73" name="Shape 673"/>
          <p:cNvCxnSpPr/>
          <p:nvPr/>
        </p:nvCxnSpPr>
        <p:spPr>
          <a:xfrm>
            <a:off x="3859400" y="2124201"/>
            <a:ext cx="0" cy="674100"/>
          </a:xfrm>
          <a:prstGeom prst="straightConnector1">
            <a:avLst/>
          </a:prstGeom>
          <a:noFill/>
          <a:ln w="9525" cap="flat" cmpd="sng">
            <a:solidFill>
              <a:srgbClr val="000000"/>
            </a:solidFill>
            <a:prstDash val="solid"/>
            <a:round/>
            <a:headEnd type="none" w="med" len="med"/>
            <a:tailEnd type="triangle" w="med" len="med"/>
          </a:ln>
        </p:spPr>
      </p:cxnSp>
      <p:sp>
        <p:nvSpPr>
          <p:cNvPr id="674" name="Shape 674"/>
          <p:cNvSpPr/>
          <p:nvPr/>
        </p:nvSpPr>
        <p:spPr>
          <a:xfrm>
            <a:off x="7823349" y="2818167"/>
            <a:ext cx="745200" cy="510000"/>
          </a:xfrm>
          <a:prstGeom prst="rect">
            <a:avLst/>
          </a:prstGeom>
          <a:solidFill>
            <a:srgbClr val="FFFFFF"/>
          </a:solid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00A4F6"/>
                </a:solidFill>
                <a:latin typeface="Lato"/>
                <a:ea typeface="Lato"/>
                <a:cs typeface="Lato"/>
                <a:sym typeface="Lato"/>
              </a:rPr>
              <a:t>winc-image</a:t>
            </a:r>
            <a:endParaRPr sz="800" b="1">
              <a:solidFill>
                <a:srgbClr val="00A4F6"/>
              </a:solidFill>
              <a:latin typeface="Lato"/>
              <a:ea typeface="Lato"/>
              <a:cs typeface="Lato"/>
              <a:sym typeface="Lato"/>
            </a:endParaRPr>
          </a:p>
        </p:txBody>
      </p:sp>
      <p:sp>
        <p:nvSpPr>
          <p:cNvPr id="675" name="Shape 675"/>
          <p:cNvSpPr/>
          <p:nvPr/>
        </p:nvSpPr>
        <p:spPr>
          <a:xfrm>
            <a:off x="6957312" y="2818167"/>
            <a:ext cx="783600" cy="51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garden-shed/</a:t>
            </a:r>
            <a:endParaRPr sz="800">
              <a:latin typeface="Lato"/>
              <a:ea typeface="Lato"/>
              <a:cs typeface="Lato"/>
              <a:sym typeface="Lato"/>
            </a:endParaRPr>
          </a:p>
          <a:p>
            <a:pPr marL="0" lvl="0" indent="0" algn="ctr" rtl="0">
              <a:spcBef>
                <a:spcPts val="0"/>
              </a:spcBef>
              <a:spcAft>
                <a:spcPts val="0"/>
              </a:spcAft>
              <a:buNone/>
            </a:pPr>
            <a:r>
              <a:rPr lang="en" sz="800">
                <a:latin typeface="Lato"/>
                <a:ea typeface="Lato"/>
                <a:cs typeface="Lato"/>
                <a:sym typeface="Lato"/>
              </a:rPr>
              <a:t>grootfs</a:t>
            </a:r>
            <a:endParaRPr sz="800">
              <a:latin typeface="Lato"/>
              <a:ea typeface="Lato"/>
              <a:cs typeface="Lato"/>
              <a:sym typeface="Lato"/>
            </a:endParaRPr>
          </a:p>
        </p:txBody>
      </p:sp>
      <p:cxnSp>
        <p:nvCxnSpPr>
          <p:cNvPr id="676" name="Shape 676"/>
          <p:cNvCxnSpPr/>
          <p:nvPr/>
        </p:nvCxnSpPr>
        <p:spPr>
          <a:xfrm>
            <a:off x="7348975" y="2119998"/>
            <a:ext cx="0" cy="673800"/>
          </a:xfrm>
          <a:prstGeom prst="straightConnector1">
            <a:avLst/>
          </a:prstGeom>
          <a:noFill/>
          <a:ln w="9525" cap="flat" cmpd="sng">
            <a:solidFill>
              <a:srgbClr val="000000"/>
            </a:solidFill>
            <a:prstDash val="solid"/>
            <a:round/>
            <a:headEnd type="none" w="med" len="med"/>
            <a:tailEnd type="triangle" w="med" len="med"/>
          </a:ln>
        </p:spPr>
      </p:cxnSp>
      <p:cxnSp>
        <p:nvCxnSpPr>
          <p:cNvPr id="677" name="Shape 677"/>
          <p:cNvCxnSpPr/>
          <p:nvPr/>
        </p:nvCxnSpPr>
        <p:spPr>
          <a:xfrm>
            <a:off x="8196000" y="2120211"/>
            <a:ext cx="0" cy="673800"/>
          </a:xfrm>
          <a:prstGeom prst="straightConnector1">
            <a:avLst/>
          </a:prstGeom>
          <a:noFill/>
          <a:ln w="9525" cap="flat" cmpd="sng">
            <a:solidFill>
              <a:srgbClr val="000000"/>
            </a:solidFill>
            <a:prstDash val="solid"/>
            <a:round/>
            <a:headEnd type="none" w="med" len="med"/>
            <a:tailEnd type="triangle" w="med" len="med"/>
          </a:ln>
        </p:spPr>
      </p:cxnSp>
      <p:sp>
        <p:nvSpPr>
          <p:cNvPr id="678" name="Shape 678"/>
          <p:cNvSpPr/>
          <p:nvPr/>
        </p:nvSpPr>
        <p:spPr>
          <a:xfrm>
            <a:off x="4824163" y="1027076"/>
            <a:ext cx="2400900" cy="34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Gardener (server)</a:t>
            </a:r>
            <a:endParaRPr sz="1000">
              <a:latin typeface="Lato"/>
              <a:ea typeface="Lato"/>
              <a:cs typeface="Lato"/>
              <a:sym typeface="Lato"/>
            </a:endParaRPr>
          </a:p>
        </p:txBody>
      </p:sp>
      <p:sp>
        <p:nvSpPr>
          <p:cNvPr id="679" name="Shape 679"/>
          <p:cNvSpPr txBox="1"/>
          <p:nvPr/>
        </p:nvSpPr>
        <p:spPr>
          <a:xfrm>
            <a:off x="7905113" y="753440"/>
            <a:ext cx="866100" cy="60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Lato"/>
                <a:ea typeface="Lato"/>
                <a:cs typeface="Lato"/>
                <a:sym typeface="Lato"/>
              </a:rPr>
              <a:t>Guardian</a:t>
            </a:r>
            <a:endParaRPr sz="1200">
              <a:latin typeface="Lato"/>
              <a:ea typeface="Lato"/>
              <a:cs typeface="Lato"/>
              <a:sym typeface="Lato"/>
            </a:endParaRPr>
          </a:p>
        </p:txBody>
      </p:sp>
      <p:sp>
        <p:nvSpPr>
          <p:cNvPr id="680" name="Shape 680"/>
          <p:cNvSpPr/>
          <p:nvPr/>
        </p:nvSpPr>
        <p:spPr>
          <a:xfrm>
            <a:off x="7000613" y="1953575"/>
            <a:ext cx="1572900" cy="34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image plugin</a:t>
            </a:r>
            <a:endParaRPr sz="1000">
              <a:latin typeface="Lato"/>
              <a:ea typeface="Lato"/>
              <a:cs typeface="Lato"/>
              <a:sym typeface="Lato"/>
            </a:endParaRPr>
          </a:p>
        </p:txBody>
      </p:sp>
      <p:sp>
        <p:nvSpPr>
          <p:cNvPr id="681" name="Shape 681"/>
          <p:cNvSpPr/>
          <p:nvPr/>
        </p:nvSpPr>
        <p:spPr>
          <a:xfrm>
            <a:off x="3475634" y="1953575"/>
            <a:ext cx="1572900" cy="34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containerizer</a:t>
            </a:r>
            <a:endParaRPr sz="1000">
              <a:latin typeface="Lato"/>
              <a:ea typeface="Lato"/>
              <a:cs typeface="Lato"/>
              <a:sym typeface="Lato"/>
            </a:endParaRPr>
          </a:p>
        </p:txBody>
      </p:sp>
      <p:sp>
        <p:nvSpPr>
          <p:cNvPr id="682" name="Shape 682"/>
          <p:cNvSpPr/>
          <p:nvPr/>
        </p:nvSpPr>
        <p:spPr>
          <a:xfrm>
            <a:off x="3475624" y="2818175"/>
            <a:ext cx="745200" cy="51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runc (OCI)</a:t>
            </a:r>
            <a:endParaRPr sz="800">
              <a:latin typeface="Lato"/>
              <a:ea typeface="Lato"/>
              <a:cs typeface="Lato"/>
              <a:sym typeface="Lato"/>
            </a:endParaRPr>
          </a:p>
        </p:txBody>
      </p:sp>
      <p:sp>
        <p:nvSpPr>
          <p:cNvPr id="683" name="Shape 683"/>
          <p:cNvSpPr/>
          <p:nvPr/>
        </p:nvSpPr>
        <p:spPr>
          <a:xfrm>
            <a:off x="4303500" y="2818175"/>
            <a:ext cx="745200" cy="510000"/>
          </a:xfrm>
          <a:prstGeom prst="rect">
            <a:avLst/>
          </a:prstGeom>
          <a:solidFill>
            <a:srgbClr val="FFFFFF"/>
          </a:solid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00A4F6"/>
                </a:solidFill>
                <a:latin typeface="Lato"/>
                <a:ea typeface="Lato"/>
                <a:cs typeface="Lato"/>
                <a:sym typeface="Lato"/>
              </a:rPr>
              <a:t>winc</a:t>
            </a:r>
            <a:r>
              <a:rPr lang="en" sz="800">
                <a:solidFill>
                  <a:srgbClr val="00A4F6"/>
                </a:solidFill>
                <a:latin typeface="Lato"/>
                <a:ea typeface="Lato"/>
                <a:cs typeface="Lato"/>
                <a:sym typeface="Lato"/>
              </a:rPr>
              <a:t> (OCI)</a:t>
            </a:r>
            <a:endParaRPr sz="800">
              <a:solidFill>
                <a:srgbClr val="00A4F6"/>
              </a:solidFill>
              <a:latin typeface="Lato"/>
              <a:ea typeface="Lato"/>
              <a:cs typeface="Lato"/>
              <a:sym typeface="Lato"/>
            </a:endParaRPr>
          </a:p>
        </p:txBody>
      </p:sp>
      <p:sp>
        <p:nvSpPr>
          <p:cNvPr id="684" name="Shape 684"/>
          <p:cNvSpPr/>
          <p:nvPr/>
        </p:nvSpPr>
        <p:spPr>
          <a:xfrm>
            <a:off x="6104161" y="2818167"/>
            <a:ext cx="745200" cy="510000"/>
          </a:xfrm>
          <a:prstGeom prst="rect">
            <a:avLst/>
          </a:prstGeom>
          <a:solidFill>
            <a:srgbClr val="FFFFFF"/>
          </a:solid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b="1">
              <a:solidFill>
                <a:srgbClr val="00A4F6"/>
              </a:solidFill>
              <a:latin typeface="Lato"/>
              <a:ea typeface="Lato"/>
              <a:cs typeface="Lato"/>
              <a:sym typeface="Lato"/>
            </a:endParaRPr>
          </a:p>
        </p:txBody>
      </p:sp>
      <p:sp>
        <p:nvSpPr>
          <p:cNvPr id="685" name="Shape 685"/>
          <p:cNvSpPr/>
          <p:nvPr/>
        </p:nvSpPr>
        <p:spPr>
          <a:xfrm>
            <a:off x="5238123" y="2818167"/>
            <a:ext cx="783600" cy="51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Lato"/>
                <a:ea typeface="Lato"/>
                <a:cs typeface="Lato"/>
                <a:sym typeface="Lato"/>
              </a:rPr>
              <a:t>kawasaki /</a:t>
            </a:r>
            <a:endParaRPr sz="800">
              <a:latin typeface="Lato"/>
              <a:ea typeface="Lato"/>
              <a:cs typeface="Lato"/>
              <a:sym typeface="Lato"/>
            </a:endParaRPr>
          </a:p>
          <a:p>
            <a:pPr marL="0" lvl="0" indent="0" algn="ctr" rtl="0">
              <a:spcBef>
                <a:spcPts val="0"/>
              </a:spcBef>
              <a:spcAft>
                <a:spcPts val="0"/>
              </a:spcAft>
              <a:buNone/>
            </a:pPr>
            <a:r>
              <a:rPr lang="en" sz="800">
                <a:latin typeface="Lato"/>
                <a:ea typeface="Lato"/>
                <a:cs typeface="Lato"/>
                <a:sym typeface="Lato"/>
              </a:rPr>
              <a:t>cf networker</a:t>
            </a:r>
            <a:endParaRPr sz="800">
              <a:latin typeface="Lato"/>
              <a:ea typeface="Lato"/>
              <a:cs typeface="Lato"/>
              <a:sym typeface="Lato"/>
            </a:endParaRPr>
          </a:p>
        </p:txBody>
      </p:sp>
      <p:cxnSp>
        <p:nvCxnSpPr>
          <p:cNvPr id="686" name="Shape 686"/>
          <p:cNvCxnSpPr>
            <a:stCxn id="687" idx="2"/>
            <a:endCxn id="678" idx="0"/>
          </p:cNvCxnSpPr>
          <p:nvPr/>
        </p:nvCxnSpPr>
        <p:spPr>
          <a:xfrm>
            <a:off x="6024613" y="568976"/>
            <a:ext cx="0" cy="458100"/>
          </a:xfrm>
          <a:prstGeom prst="straightConnector1">
            <a:avLst/>
          </a:prstGeom>
          <a:noFill/>
          <a:ln w="9525" cap="flat" cmpd="sng">
            <a:solidFill>
              <a:srgbClr val="000000"/>
            </a:solidFill>
            <a:prstDash val="solid"/>
            <a:round/>
            <a:headEnd type="none" w="med" len="med"/>
            <a:tailEnd type="triangle" w="med" len="med"/>
          </a:ln>
        </p:spPr>
      </p:cxnSp>
      <p:cxnSp>
        <p:nvCxnSpPr>
          <p:cNvPr id="688" name="Shape 688"/>
          <p:cNvCxnSpPr>
            <a:stCxn id="678" idx="2"/>
            <a:endCxn id="689" idx="0"/>
          </p:cNvCxnSpPr>
          <p:nvPr/>
        </p:nvCxnSpPr>
        <p:spPr>
          <a:xfrm>
            <a:off x="6024613" y="1372676"/>
            <a:ext cx="0" cy="580800"/>
          </a:xfrm>
          <a:prstGeom prst="straightConnector1">
            <a:avLst/>
          </a:prstGeom>
          <a:noFill/>
          <a:ln w="9525" cap="flat" cmpd="sng">
            <a:solidFill>
              <a:srgbClr val="000000"/>
            </a:solidFill>
            <a:prstDash val="solid"/>
            <a:round/>
            <a:headEnd type="none" w="med" len="med"/>
            <a:tailEnd type="triangle" w="med" len="med"/>
          </a:ln>
        </p:spPr>
      </p:cxnSp>
      <p:cxnSp>
        <p:nvCxnSpPr>
          <p:cNvPr id="690" name="Shape 690"/>
          <p:cNvCxnSpPr/>
          <p:nvPr/>
        </p:nvCxnSpPr>
        <p:spPr>
          <a:xfrm>
            <a:off x="5629775" y="2119998"/>
            <a:ext cx="0" cy="673800"/>
          </a:xfrm>
          <a:prstGeom prst="straightConnector1">
            <a:avLst/>
          </a:prstGeom>
          <a:noFill/>
          <a:ln w="9525" cap="flat" cmpd="sng">
            <a:solidFill>
              <a:srgbClr val="000000"/>
            </a:solidFill>
            <a:prstDash val="solid"/>
            <a:round/>
            <a:headEnd type="none" w="med" len="med"/>
            <a:tailEnd type="triangle" w="med" len="med"/>
          </a:ln>
        </p:spPr>
      </p:cxnSp>
      <p:cxnSp>
        <p:nvCxnSpPr>
          <p:cNvPr id="691" name="Shape 691"/>
          <p:cNvCxnSpPr/>
          <p:nvPr/>
        </p:nvCxnSpPr>
        <p:spPr>
          <a:xfrm>
            <a:off x="6476825" y="2120211"/>
            <a:ext cx="0" cy="673800"/>
          </a:xfrm>
          <a:prstGeom prst="straightConnector1">
            <a:avLst/>
          </a:prstGeom>
          <a:noFill/>
          <a:ln w="9525" cap="flat" cmpd="sng">
            <a:solidFill>
              <a:srgbClr val="000000"/>
            </a:solidFill>
            <a:prstDash val="solid"/>
            <a:round/>
            <a:headEnd type="none" w="med" len="med"/>
            <a:tailEnd type="triangle" w="med" len="med"/>
          </a:ln>
        </p:spPr>
      </p:cxnSp>
      <p:sp>
        <p:nvSpPr>
          <p:cNvPr id="689" name="Shape 689"/>
          <p:cNvSpPr/>
          <p:nvPr/>
        </p:nvSpPr>
        <p:spPr>
          <a:xfrm>
            <a:off x="5238123" y="1953575"/>
            <a:ext cx="1572900" cy="34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external networker</a:t>
            </a:r>
            <a:endParaRPr sz="1000">
              <a:latin typeface="Lato"/>
              <a:ea typeface="Lato"/>
              <a:cs typeface="Lato"/>
              <a:sym typeface="Lato"/>
            </a:endParaRPr>
          </a:p>
        </p:txBody>
      </p:sp>
      <p:sp>
        <p:nvSpPr>
          <p:cNvPr id="692" name="Shape 692"/>
          <p:cNvSpPr/>
          <p:nvPr/>
        </p:nvSpPr>
        <p:spPr>
          <a:xfrm>
            <a:off x="4047243" y="3774781"/>
            <a:ext cx="1290600" cy="510000"/>
          </a:xfrm>
          <a:prstGeom prst="rect">
            <a:avLst/>
          </a:prstGeom>
          <a:solidFill>
            <a:srgbClr val="FFFFFF"/>
          </a:solid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A4F6"/>
                </a:solidFill>
                <a:latin typeface="Lato"/>
                <a:ea typeface="Lato"/>
                <a:cs typeface="Lato"/>
                <a:sym typeface="Lato"/>
              </a:rPr>
              <a:t>Host Compute Service (HCS)</a:t>
            </a:r>
            <a:endParaRPr sz="1000">
              <a:solidFill>
                <a:srgbClr val="00A4F6"/>
              </a:solidFill>
              <a:latin typeface="Lato"/>
              <a:ea typeface="Lato"/>
              <a:cs typeface="Lato"/>
              <a:sym typeface="Lato"/>
            </a:endParaRPr>
          </a:p>
        </p:txBody>
      </p:sp>
      <p:sp>
        <p:nvSpPr>
          <p:cNvPr id="693" name="Shape 693"/>
          <p:cNvSpPr txBox="1"/>
          <p:nvPr/>
        </p:nvSpPr>
        <p:spPr>
          <a:xfrm>
            <a:off x="7905113" y="3566145"/>
            <a:ext cx="8661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00A4F6"/>
                </a:solidFill>
                <a:latin typeface="Lato"/>
                <a:ea typeface="Lato"/>
                <a:cs typeface="Lato"/>
                <a:sym typeface="Lato"/>
              </a:rPr>
              <a:t>Windows</a:t>
            </a:r>
            <a:endParaRPr sz="1200">
              <a:solidFill>
                <a:srgbClr val="00A4F6"/>
              </a:solidFill>
              <a:latin typeface="Lato"/>
              <a:ea typeface="Lato"/>
              <a:cs typeface="Lato"/>
              <a:sym typeface="Lato"/>
            </a:endParaRPr>
          </a:p>
        </p:txBody>
      </p:sp>
      <p:sp>
        <p:nvSpPr>
          <p:cNvPr id="694" name="Shape 694"/>
          <p:cNvSpPr/>
          <p:nvPr/>
        </p:nvSpPr>
        <p:spPr>
          <a:xfrm>
            <a:off x="5795827" y="3778937"/>
            <a:ext cx="1290600" cy="510000"/>
          </a:xfrm>
          <a:prstGeom prst="rect">
            <a:avLst/>
          </a:prstGeom>
          <a:solidFill>
            <a:srgbClr val="FFFFFF"/>
          </a:solid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A4F6"/>
                </a:solidFill>
                <a:latin typeface="Lato"/>
                <a:ea typeface="Lato"/>
                <a:cs typeface="Lato"/>
                <a:sym typeface="Lato"/>
              </a:rPr>
              <a:t>Host Network Service (HNS)</a:t>
            </a:r>
            <a:endParaRPr sz="1000">
              <a:solidFill>
                <a:srgbClr val="00A4F6"/>
              </a:solidFill>
              <a:latin typeface="Lato"/>
              <a:ea typeface="Lato"/>
              <a:cs typeface="Lato"/>
              <a:sym typeface="Lato"/>
            </a:endParaRPr>
          </a:p>
        </p:txBody>
      </p:sp>
      <p:sp>
        <p:nvSpPr>
          <p:cNvPr id="699" name="Shape 69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Clr>
                <a:srgbClr val="000000"/>
              </a:buClr>
              <a:buSzPts val="1100"/>
              <a:buFont typeface="Arial"/>
              <a:buNone/>
            </a:pPr>
            <a:r>
              <a:rPr lang="en"/>
              <a:t>Garden for Windows 2016</a:t>
            </a:r>
            <a:endParaRPr/>
          </a:p>
        </p:txBody>
      </p:sp>
      <p:sp>
        <p:nvSpPr>
          <p:cNvPr id="695" name="Shape 695"/>
          <p:cNvSpPr txBox="1">
            <a:spLocks noGrp="1"/>
          </p:cNvSpPr>
          <p:nvPr>
            <p:ph type="body" idx="1"/>
          </p:nvPr>
        </p:nvSpPr>
        <p:spPr>
          <a:xfrm>
            <a:off x="915400" y="900400"/>
            <a:ext cx="2242362"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 key difference is that the necessary </a:t>
            </a:r>
            <a:r>
              <a:rPr lang="en" b="1" dirty="0"/>
              <a:t>container, network, and rootfs plugins</a:t>
            </a:r>
            <a:r>
              <a:rPr lang="en" dirty="0"/>
              <a:t> use Windows container APIs directly.</a:t>
            </a:r>
            <a:endParaRPr dirty="0"/>
          </a:p>
          <a:p>
            <a:pPr marL="0" lvl="0" indent="0" rtl="0">
              <a:spcBef>
                <a:spcPts val="1600"/>
              </a:spcBef>
              <a:spcAft>
                <a:spcPts val="0"/>
              </a:spcAft>
              <a:buNone/>
            </a:pPr>
            <a:r>
              <a:rPr lang="en" dirty="0"/>
              <a:t>Those API services are:</a:t>
            </a:r>
            <a:endParaRPr dirty="0"/>
          </a:p>
          <a:p>
            <a:pPr marL="457200" lvl="0" indent="-304800" rtl="0">
              <a:spcBef>
                <a:spcPts val="1600"/>
              </a:spcBef>
              <a:spcAft>
                <a:spcPts val="0"/>
              </a:spcAft>
              <a:buSzPts val="1200"/>
              <a:buChar char="-"/>
            </a:pPr>
            <a:r>
              <a:rPr lang="en" dirty="0"/>
              <a:t>Host Compute Service (HCS)</a:t>
            </a:r>
            <a:endParaRPr dirty="0"/>
          </a:p>
          <a:p>
            <a:pPr marL="457200" lvl="0" indent="-304800" rtl="0">
              <a:spcBef>
                <a:spcPts val="0"/>
              </a:spcBef>
              <a:spcAft>
                <a:spcPts val="0"/>
              </a:spcAft>
              <a:buSzPts val="1200"/>
              <a:buChar char="-"/>
            </a:pPr>
            <a:r>
              <a:rPr lang="en" dirty="0"/>
              <a:t>Host Network Service (HNS)</a:t>
            </a:r>
            <a:endParaRPr dirty="0"/>
          </a:p>
        </p:txBody>
      </p:sp>
      <p:cxnSp>
        <p:nvCxnSpPr>
          <p:cNvPr id="696" name="Shape 696"/>
          <p:cNvCxnSpPr>
            <a:endCxn id="681" idx="0"/>
          </p:cNvCxnSpPr>
          <p:nvPr/>
        </p:nvCxnSpPr>
        <p:spPr>
          <a:xfrm>
            <a:off x="4259084" y="1553675"/>
            <a:ext cx="3000" cy="399900"/>
          </a:xfrm>
          <a:prstGeom prst="straightConnector1">
            <a:avLst/>
          </a:prstGeom>
          <a:noFill/>
          <a:ln w="9525" cap="flat" cmpd="sng">
            <a:solidFill>
              <a:srgbClr val="000000"/>
            </a:solidFill>
            <a:prstDash val="solid"/>
            <a:round/>
            <a:headEnd type="none" w="med" len="med"/>
            <a:tailEnd type="triangle" w="med" len="med"/>
          </a:ln>
        </p:spPr>
      </p:cxnSp>
      <p:cxnSp>
        <p:nvCxnSpPr>
          <p:cNvPr id="697" name="Shape 697"/>
          <p:cNvCxnSpPr/>
          <p:nvPr/>
        </p:nvCxnSpPr>
        <p:spPr>
          <a:xfrm>
            <a:off x="4261209" y="1555897"/>
            <a:ext cx="3530700" cy="0"/>
          </a:xfrm>
          <a:prstGeom prst="straightConnector1">
            <a:avLst/>
          </a:prstGeom>
          <a:noFill/>
          <a:ln w="9525" cap="flat" cmpd="sng">
            <a:solidFill>
              <a:schemeClr val="dk2"/>
            </a:solidFill>
            <a:prstDash val="solid"/>
            <a:round/>
            <a:headEnd type="none" w="med" len="med"/>
            <a:tailEnd type="none" w="med" len="med"/>
          </a:ln>
        </p:spPr>
      </p:cxnSp>
      <p:cxnSp>
        <p:nvCxnSpPr>
          <p:cNvPr id="698" name="Shape 698"/>
          <p:cNvCxnSpPr>
            <a:endCxn id="680" idx="0"/>
          </p:cNvCxnSpPr>
          <p:nvPr/>
        </p:nvCxnSpPr>
        <p:spPr>
          <a:xfrm flipH="1">
            <a:off x="7787063" y="1553675"/>
            <a:ext cx="2700" cy="399900"/>
          </a:xfrm>
          <a:prstGeom prst="straightConnector1">
            <a:avLst/>
          </a:prstGeom>
          <a:noFill/>
          <a:ln w="9525" cap="flat" cmpd="sng">
            <a:solidFill>
              <a:srgbClr val="000000"/>
            </a:solidFill>
            <a:prstDash val="solid"/>
            <a:round/>
            <a:headEnd type="none" w="med" len="med"/>
            <a:tailEnd type="triangle" w="med" len="med"/>
          </a:ln>
        </p:spPr>
      </p:cxnSp>
      <p:sp>
        <p:nvSpPr>
          <p:cNvPr id="700" name="Shape 700"/>
          <p:cNvSpPr/>
          <p:nvPr/>
        </p:nvSpPr>
        <p:spPr>
          <a:xfrm>
            <a:off x="5907650" y="2818175"/>
            <a:ext cx="1137900"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00A4F6"/>
                </a:solidFill>
                <a:latin typeface="Lato"/>
                <a:ea typeface="Lato"/>
                <a:cs typeface="Lato"/>
                <a:sym typeface="Lato"/>
              </a:rPr>
              <a:t>winc-network</a:t>
            </a:r>
            <a:endParaRPr sz="800" b="1">
              <a:solidFill>
                <a:srgbClr val="00A4F6"/>
              </a:solidFill>
              <a:latin typeface="Lato"/>
              <a:ea typeface="Lato"/>
              <a:cs typeface="Lato"/>
              <a:sym typeface="Lato"/>
            </a:endParaRPr>
          </a:p>
        </p:txBody>
      </p:sp>
    </p:spTree>
    <p:extLst>
      <p:ext uri="{BB962C8B-B14F-4D97-AF65-F5344CB8AC3E}">
        <p14:creationId xmlns:p14="http://schemas.microsoft.com/office/powerpoint/2010/main" val="1108621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082F-60E4-41E6-BD58-47AEB772471A}"/>
              </a:ext>
            </a:extLst>
          </p:cNvPr>
          <p:cNvSpPr>
            <a:spLocks noGrp="1"/>
          </p:cNvSpPr>
          <p:nvPr>
            <p:ph type="title"/>
          </p:nvPr>
        </p:nvSpPr>
        <p:spPr/>
        <p:txBody>
          <a:bodyPr/>
          <a:lstStyle/>
          <a:p>
            <a:r>
              <a:rPr lang="en-US" dirty="0"/>
              <a:t>IIS vs Windows </a:t>
            </a:r>
            <a:r>
              <a:rPr lang="en-US" dirty="0">
                <a:solidFill>
                  <a:srgbClr val="00A4F6"/>
                </a:solidFill>
              </a:rPr>
              <a:t>2016</a:t>
            </a:r>
            <a:r>
              <a:rPr lang="en-US" dirty="0"/>
              <a:t> Diego cell deployment topology</a:t>
            </a:r>
          </a:p>
        </p:txBody>
      </p:sp>
      <p:sp>
        <p:nvSpPr>
          <p:cNvPr id="4" name="Shape 706">
            <a:extLst>
              <a:ext uri="{FF2B5EF4-FFF2-40B4-BE49-F238E27FC236}">
                <a16:creationId xmlns:a16="http://schemas.microsoft.com/office/drawing/2014/main" id="{82A1902E-4CA1-4F4D-B4F5-D749738B1E81}"/>
              </a:ext>
            </a:extLst>
          </p:cNvPr>
          <p:cNvSpPr/>
          <p:nvPr/>
        </p:nvSpPr>
        <p:spPr>
          <a:xfrm>
            <a:off x="1450950" y="1227519"/>
            <a:ext cx="2293800" cy="29166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 name="Shape 707">
            <a:extLst>
              <a:ext uri="{FF2B5EF4-FFF2-40B4-BE49-F238E27FC236}">
                <a16:creationId xmlns:a16="http://schemas.microsoft.com/office/drawing/2014/main" id="{B25014C0-3194-45C6-A9CF-DF6B96C75B8D}"/>
              </a:ext>
            </a:extLst>
          </p:cNvPr>
          <p:cNvSpPr txBox="1">
            <a:spLocks noGrp="1"/>
          </p:cNvSpPr>
          <p:nvPr>
            <p:ph type="body" idx="1"/>
          </p:nvPr>
        </p:nvSpPr>
        <p:spPr>
          <a:xfrm>
            <a:off x="1450964" y="4139941"/>
            <a:ext cx="22938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Windows Server w/ IIS</a:t>
            </a:r>
            <a:endParaRPr sz="1200"/>
          </a:p>
        </p:txBody>
      </p:sp>
      <p:sp>
        <p:nvSpPr>
          <p:cNvPr id="6" name="Shape 708">
            <a:extLst>
              <a:ext uri="{FF2B5EF4-FFF2-40B4-BE49-F238E27FC236}">
                <a16:creationId xmlns:a16="http://schemas.microsoft.com/office/drawing/2014/main" id="{CA91D7F6-89F2-4665-92DC-9BE8DA26D07A}"/>
              </a:ext>
            </a:extLst>
          </p:cNvPr>
          <p:cNvSpPr/>
          <p:nvPr/>
        </p:nvSpPr>
        <p:spPr>
          <a:xfrm>
            <a:off x="1581279" y="1369377"/>
            <a:ext cx="2004000" cy="24777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709">
            <a:extLst>
              <a:ext uri="{FF2B5EF4-FFF2-40B4-BE49-F238E27FC236}">
                <a16:creationId xmlns:a16="http://schemas.microsoft.com/office/drawing/2014/main" id="{07F0C58D-2B6A-424D-85EC-D68838E977C7}"/>
              </a:ext>
            </a:extLst>
          </p:cNvPr>
          <p:cNvSpPr txBox="1">
            <a:spLocks/>
          </p:cNvSpPr>
          <p:nvPr/>
        </p:nvSpPr>
        <p:spPr>
          <a:xfrm>
            <a:off x="1470611" y="3847074"/>
            <a:ext cx="17538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200"/>
              <a:t>IIS</a:t>
            </a:r>
          </a:p>
        </p:txBody>
      </p:sp>
      <p:sp>
        <p:nvSpPr>
          <p:cNvPr id="8" name="Shape 710">
            <a:extLst>
              <a:ext uri="{FF2B5EF4-FFF2-40B4-BE49-F238E27FC236}">
                <a16:creationId xmlns:a16="http://schemas.microsoft.com/office/drawing/2014/main" id="{8EBF4855-1288-41BD-AF0C-469EBA66E691}"/>
              </a:ext>
            </a:extLst>
          </p:cNvPr>
          <p:cNvSpPr/>
          <p:nvPr/>
        </p:nvSpPr>
        <p:spPr>
          <a:xfrm>
            <a:off x="1707480" y="1517827"/>
            <a:ext cx="1753500" cy="11526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711">
            <a:extLst>
              <a:ext uri="{FF2B5EF4-FFF2-40B4-BE49-F238E27FC236}">
                <a16:creationId xmlns:a16="http://schemas.microsoft.com/office/drawing/2014/main" id="{0748EA36-0004-43D7-AF3F-F71C8026BC46}"/>
              </a:ext>
            </a:extLst>
          </p:cNvPr>
          <p:cNvSpPr txBox="1">
            <a:spLocks/>
          </p:cNvSpPr>
          <p:nvPr/>
        </p:nvSpPr>
        <p:spPr>
          <a:xfrm>
            <a:off x="1707480" y="2364690"/>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App pool</a:t>
            </a:r>
          </a:p>
        </p:txBody>
      </p:sp>
      <p:sp>
        <p:nvSpPr>
          <p:cNvPr id="10" name="Shape 712">
            <a:extLst>
              <a:ext uri="{FF2B5EF4-FFF2-40B4-BE49-F238E27FC236}">
                <a16:creationId xmlns:a16="http://schemas.microsoft.com/office/drawing/2014/main" id="{C263320E-6CDC-4BC2-A1DA-AFECA9FBC15F}"/>
              </a:ext>
            </a:extLst>
          </p:cNvPr>
          <p:cNvSpPr/>
          <p:nvPr/>
        </p:nvSpPr>
        <p:spPr>
          <a:xfrm>
            <a:off x="1830049" y="1635037"/>
            <a:ext cx="15048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Web app</a:t>
            </a:r>
            <a:endParaRPr sz="1000">
              <a:latin typeface="Lato"/>
              <a:ea typeface="Lato"/>
              <a:cs typeface="Lato"/>
              <a:sym typeface="Lato"/>
            </a:endParaRPr>
          </a:p>
        </p:txBody>
      </p:sp>
      <p:sp>
        <p:nvSpPr>
          <p:cNvPr id="11" name="Shape 713">
            <a:extLst>
              <a:ext uri="{FF2B5EF4-FFF2-40B4-BE49-F238E27FC236}">
                <a16:creationId xmlns:a16="http://schemas.microsoft.com/office/drawing/2014/main" id="{A491B7AD-F83E-4ABD-9966-78630668155D}"/>
              </a:ext>
            </a:extLst>
          </p:cNvPr>
          <p:cNvSpPr/>
          <p:nvPr/>
        </p:nvSpPr>
        <p:spPr>
          <a:xfrm>
            <a:off x="1830049" y="1999864"/>
            <a:ext cx="15048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Web app</a:t>
            </a:r>
            <a:endParaRPr sz="1000">
              <a:latin typeface="Lato"/>
              <a:ea typeface="Lato"/>
              <a:cs typeface="Lato"/>
              <a:sym typeface="Lato"/>
            </a:endParaRPr>
          </a:p>
        </p:txBody>
      </p:sp>
      <p:sp>
        <p:nvSpPr>
          <p:cNvPr id="12" name="Shape 714">
            <a:extLst>
              <a:ext uri="{FF2B5EF4-FFF2-40B4-BE49-F238E27FC236}">
                <a16:creationId xmlns:a16="http://schemas.microsoft.com/office/drawing/2014/main" id="{6C9132F9-C14B-4162-A1A1-039480FAB412}"/>
              </a:ext>
            </a:extLst>
          </p:cNvPr>
          <p:cNvSpPr/>
          <p:nvPr/>
        </p:nvSpPr>
        <p:spPr>
          <a:xfrm>
            <a:off x="1706957" y="2818000"/>
            <a:ext cx="1753500" cy="7326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715">
            <a:extLst>
              <a:ext uri="{FF2B5EF4-FFF2-40B4-BE49-F238E27FC236}">
                <a16:creationId xmlns:a16="http://schemas.microsoft.com/office/drawing/2014/main" id="{52FFC026-86B9-439E-810F-4EE490068386}"/>
              </a:ext>
            </a:extLst>
          </p:cNvPr>
          <p:cNvSpPr txBox="1">
            <a:spLocks/>
          </p:cNvSpPr>
          <p:nvPr/>
        </p:nvSpPr>
        <p:spPr>
          <a:xfrm>
            <a:off x="1706956" y="3252487"/>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App pool</a:t>
            </a:r>
          </a:p>
        </p:txBody>
      </p:sp>
      <p:sp>
        <p:nvSpPr>
          <p:cNvPr id="14" name="Shape 716">
            <a:extLst>
              <a:ext uri="{FF2B5EF4-FFF2-40B4-BE49-F238E27FC236}">
                <a16:creationId xmlns:a16="http://schemas.microsoft.com/office/drawing/2014/main" id="{31837D3C-30B2-4D1D-8370-691DD4C19F7B}"/>
              </a:ext>
            </a:extLst>
          </p:cNvPr>
          <p:cNvSpPr/>
          <p:nvPr/>
        </p:nvSpPr>
        <p:spPr>
          <a:xfrm>
            <a:off x="1829521" y="2935210"/>
            <a:ext cx="15048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Web app</a:t>
            </a:r>
            <a:endParaRPr sz="1000">
              <a:latin typeface="Lato"/>
              <a:ea typeface="Lato"/>
              <a:cs typeface="Lato"/>
              <a:sym typeface="Lato"/>
            </a:endParaRPr>
          </a:p>
        </p:txBody>
      </p:sp>
      <p:sp>
        <p:nvSpPr>
          <p:cNvPr id="15" name="Shape 717">
            <a:extLst>
              <a:ext uri="{FF2B5EF4-FFF2-40B4-BE49-F238E27FC236}">
                <a16:creationId xmlns:a16="http://schemas.microsoft.com/office/drawing/2014/main" id="{0F006C3E-9F06-476F-8E89-FB95379C41F4}"/>
              </a:ext>
            </a:extLst>
          </p:cNvPr>
          <p:cNvSpPr/>
          <p:nvPr/>
        </p:nvSpPr>
        <p:spPr>
          <a:xfrm>
            <a:off x="4510335" y="1227521"/>
            <a:ext cx="3383100" cy="29166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718">
            <a:extLst>
              <a:ext uri="{FF2B5EF4-FFF2-40B4-BE49-F238E27FC236}">
                <a16:creationId xmlns:a16="http://schemas.microsoft.com/office/drawing/2014/main" id="{6C14C01B-638C-4A04-8DF7-4AC761660793}"/>
              </a:ext>
            </a:extLst>
          </p:cNvPr>
          <p:cNvSpPr txBox="1">
            <a:spLocks/>
          </p:cNvSpPr>
          <p:nvPr/>
        </p:nvSpPr>
        <p:spPr>
          <a:xfrm>
            <a:off x="4914139" y="4139941"/>
            <a:ext cx="22938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lgn="ctr">
              <a:buFont typeface="Proxima Nova"/>
              <a:buNone/>
            </a:pPr>
            <a:r>
              <a:rPr lang="en-US" sz="1200"/>
              <a:t>Windows 2016 Diego cell</a:t>
            </a:r>
          </a:p>
        </p:txBody>
      </p:sp>
      <p:sp>
        <p:nvSpPr>
          <p:cNvPr id="17" name="Shape 719">
            <a:extLst>
              <a:ext uri="{FF2B5EF4-FFF2-40B4-BE49-F238E27FC236}">
                <a16:creationId xmlns:a16="http://schemas.microsoft.com/office/drawing/2014/main" id="{A78B37EC-1E90-4828-AA7A-E9FDE9E7FFC5}"/>
              </a:ext>
            </a:extLst>
          </p:cNvPr>
          <p:cNvSpPr/>
          <p:nvPr/>
        </p:nvSpPr>
        <p:spPr>
          <a:xfrm>
            <a:off x="5754293" y="3231746"/>
            <a:ext cx="2004000" cy="7326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720">
            <a:extLst>
              <a:ext uri="{FF2B5EF4-FFF2-40B4-BE49-F238E27FC236}">
                <a16:creationId xmlns:a16="http://schemas.microsoft.com/office/drawing/2014/main" id="{6478EC11-5BAC-4806-9048-9AAAB6ECF23B}"/>
              </a:ext>
            </a:extLst>
          </p:cNvPr>
          <p:cNvSpPr txBox="1">
            <a:spLocks/>
          </p:cNvSpPr>
          <p:nvPr/>
        </p:nvSpPr>
        <p:spPr>
          <a:xfrm>
            <a:off x="5754281" y="3666249"/>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Windows Server Container</a:t>
            </a:r>
          </a:p>
        </p:txBody>
      </p:sp>
      <p:sp>
        <p:nvSpPr>
          <p:cNvPr id="19" name="Shape 721">
            <a:extLst>
              <a:ext uri="{FF2B5EF4-FFF2-40B4-BE49-F238E27FC236}">
                <a16:creationId xmlns:a16="http://schemas.microsoft.com/office/drawing/2014/main" id="{E69E85FF-F896-4299-9BDD-9BD979EF97EF}"/>
              </a:ext>
            </a:extLst>
          </p:cNvPr>
          <p:cNvSpPr/>
          <p:nvPr/>
        </p:nvSpPr>
        <p:spPr>
          <a:xfrm>
            <a:off x="5876847" y="3348982"/>
            <a:ext cx="9774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App instance</a:t>
            </a:r>
            <a:endParaRPr sz="1000">
              <a:latin typeface="Lato"/>
              <a:ea typeface="Lato"/>
              <a:cs typeface="Lato"/>
              <a:sym typeface="Lato"/>
            </a:endParaRPr>
          </a:p>
        </p:txBody>
      </p:sp>
      <p:sp>
        <p:nvSpPr>
          <p:cNvPr id="20" name="Shape 722">
            <a:extLst>
              <a:ext uri="{FF2B5EF4-FFF2-40B4-BE49-F238E27FC236}">
                <a16:creationId xmlns:a16="http://schemas.microsoft.com/office/drawing/2014/main" id="{BC21184A-DAC9-4FC0-B2F0-DF39BDA1CA54}"/>
              </a:ext>
            </a:extLst>
          </p:cNvPr>
          <p:cNvSpPr/>
          <p:nvPr/>
        </p:nvSpPr>
        <p:spPr>
          <a:xfrm>
            <a:off x="5754293" y="2317346"/>
            <a:ext cx="2004000" cy="7326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723">
            <a:extLst>
              <a:ext uri="{FF2B5EF4-FFF2-40B4-BE49-F238E27FC236}">
                <a16:creationId xmlns:a16="http://schemas.microsoft.com/office/drawing/2014/main" id="{E7894800-32A1-4FF6-91CD-967E6D2E7373}"/>
              </a:ext>
            </a:extLst>
          </p:cNvPr>
          <p:cNvSpPr txBox="1">
            <a:spLocks/>
          </p:cNvSpPr>
          <p:nvPr/>
        </p:nvSpPr>
        <p:spPr>
          <a:xfrm>
            <a:off x="5754281" y="2751849"/>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Windows Server Container</a:t>
            </a:r>
          </a:p>
        </p:txBody>
      </p:sp>
      <p:sp>
        <p:nvSpPr>
          <p:cNvPr id="22" name="Shape 724">
            <a:extLst>
              <a:ext uri="{FF2B5EF4-FFF2-40B4-BE49-F238E27FC236}">
                <a16:creationId xmlns:a16="http://schemas.microsoft.com/office/drawing/2014/main" id="{8D512FEC-E1EB-451D-B9C4-F4079EDE13CB}"/>
              </a:ext>
            </a:extLst>
          </p:cNvPr>
          <p:cNvSpPr/>
          <p:nvPr/>
        </p:nvSpPr>
        <p:spPr>
          <a:xfrm>
            <a:off x="5876847" y="2434582"/>
            <a:ext cx="9774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App instance</a:t>
            </a:r>
            <a:endParaRPr sz="1000">
              <a:latin typeface="Lato"/>
              <a:ea typeface="Lato"/>
              <a:cs typeface="Lato"/>
              <a:sym typeface="Lato"/>
            </a:endParaRPr>
          </a:p>
        </p:txBody>
      </p:sp>
      <p:sp>
        <p:nvSpPr>
          <p:cNvPr id="23" name="Shape 725">
            <a:extLst>
              <a:ext uri="{FF2B5EF4-FFF2-40B4-BE49-F238E27FC236}">
                <a16:creationId xmlns:a16="http://schemas.microsoft.com/office/drawing/2014/main" id="{CA301282-A40F-452D-BD7D-F23E2ED031F3}"/>
              </a:ext>
            </a:extLst>
          </p:cNvPr>
          <p:cNvSpPr/>
          <p:nvPr/>
        </p:nvSpPr>
        <p:spPr>
          <a:xfrm>
            <a:off x="5754293" y="1402946"/>
            <a:ext cx="2004000" cy="7326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726">
            <a:extLst>
              <a:ext uri="{FF2B5EF4-FFF2-40B4-BE49-F238E27FC236}">
                <a16:creationId xmlns:a16="http://schemas.microsoft.com/office/drawing/2014/main" id="{17FF13D7-1654-4939-994C-88217F10F024}"/>
              </a:ext>
            </a:extLst>
          </p:cNvPr>
          <p:cNvSpPr txBox="1">
            <a:spLocks/>
          </p:cNvSpPr>
          <p:nvPr/>
        </p:nvSpPr>
        <p:spPr>
          <a:xfrm>
            <a:off x="5754281" y="1837449"/>
            <a:ext cx="1753500" cy="2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marL="0" indent="0">
              <a:buFont typeface="Proxima Nova"/>
              <a:buNone/>
            </a:pPr>
            <a:r>
              <a:rPr lang="en-US" sz="1000"/>
              <a:t>Windows Server Container</a:t>
            </a:r>
          </a:p>
        </p:txBody>
      </p:sp>
      <p:sp>
        <p:nvSpPr>
          <p:cNvPr id="25" name="Shape 727">
            <a:extLst>
              <a:ext uri="{FF2B5EF4-FFF2-40B4-BE49-F238E27FC236}">
                <a16:creationId xmlns:a16="http://schemas.microsoft.com/office/drawing/2014/main" id="{B00123C9-B0E0-40CD-AEC2-FCFC1D2DF0C2}"/>
              </a:ext>
            </a:extLst>
          </p:cNvPr>
          <p:cNvSpPr/>
          <p:nvPr/>
        </p:nvSpPr>
        <p:spPr>
          <a:xfrm>
            <a:off x="5876847" y="1520182"/>
            <a:ext cx="977400" cy="29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App instance</a:t>
            </a:r>
            <a:endParaRPr sz="1000">
              <a:latin typeface="Lato"/>
              <a:ea typeface="Lato"/>
              <a:cs typeface="Lato"/>
              <a:sym typeface="Lato"/>
            </a:endParaRPr>
          </a:p>
        </p:txBody>
      </p:sp>
      <p:sp>
        <p:nvSpPr>
          <p:cNvPr id="26" name="Shape 728">
            <a:extLst>
              <a:ext uri="{FF2B5EF4-FFF2-40B4-BE49-F238E27FC236}">
                <a16:creationId xmlns:a16="http://schemas.microsoft.com/office/drawing/2014/main" id="{E2A98CE1-6F41-4D4A-A0D9-472B5B66E48D}"/>
              </a:ext>
            </a:extLst>
          </p:cNvPr>
          <p:cNvSpPr/>
          <p:nvPr/>
        </p:nvSpPr>
        <p:spPr>
          <a:xfrm rot="-5400000">
            <a:off x="3563911" y="2534207"/>
            <a:ext cx="2561700" cy="297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Diego Rep</a:t>
            </a:r>
            <a:endParaRPr sz="1000">
              <a:latin typeface="Lato"/>
              <a:ea typeface="Lato"/>
              <a:cs typeface="Lato"/>
              <a:sym typeface="Lato"/>
            </a:endParaRPr>
          </a:p>
        </p:txBody>
      </p:sp>
      <p:sp>
        <p:nvSpPr>
          <p:cNvPr id="27" name="Shape 729">
            <a:extLst>
              <a:ext uri="{FF2B5EF4-FFF2-40B4-BE49-F238E27FC236}">
                <a16:creationId xmlns:a16="http://schemas.microsoft.com/office/drawing/2014/main" id="{926DF9E4-E95D-4E35-9839-E7E61CC7568F}"/>
              </a:ext>
            </a:extLst>
          </p:cNvPr>
          <p:cNvSpPr/>
          <p:nvPr/>
        </p:nvSpPr>
        <p:spPr>
          <a:xfrm rot="-5400000">
            <a:off x="4053873" y="2534207"/>
            <a:ext cx="2561700" cy="297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Garden</a:t>
            </a:r>
            <a:endParaRPr sz="1000">
              <a:latin typeface="Lato"/>
              <a:ea typeface="Lato"/>
              <a:cs typeface="Lato"/>
              <a:sym typeface="Lato"/>
            </a:endParaRPr>
          </a:p>
        </p:txBody>
      </p:sp>
      <p:cxnSp>
        <p:nvCxnSpPr>
          <p:cNvPr id="28" name="Shape 730">
            <a:extLst>
              <a:ext uri="{FF2B5EF4-FFF2-40B4-BE49-F238E27FC236}">
                <a16:creationId xmlns:a16="http://schemas.microsoft.com/office/drawing/2014/main" id="{C2361029-CE6A-4FCE-BCAE-207DE4EB47D2}"/>
              </a:ext>
            </a:extLst>
          </p:cNvPr>
          <p:cNvCxnSpPr/>
          <p:nvPr/>
        </p:nvCxnSpPr>
        <p:spPr>
          <a:xfrm>
            <a:off x="5452783" y="1757263"/>
            <a:ext cx="324600" cy="0"/>
          </a:xfrm>
          <a:prstGeom prst="straightConnector1">
            <a:avLst/>
          </a:prstGeom>
          <a:noFill/>
          <a:ln w="9525" cap="flat" cmpd="sng">
            <a:solidFill>
              <a:schemeClr val="dk2"/>
            </a:solidFill>
            <a:prstDash val="dot"/>
            <a:round/>
            <a:headEnd type="oval" w="med" len="med"/>
            <a:tailEnd type="oval" w="med" len="med"/>
          </a:ln>
        </p:spPr>
      </p:cxnSp>
      <p:cxnSp>
        <p:nvCxnSpPr>
          <p:cNvPr id="29" name="Shape 731">
            <a:extLst>
              <a:ext uri="{FF2B5EF4-FFF2-40B4-BE49-F238E27FC236}">
                <a16:creationId xmlns:a16="http://schemas.microsoft.com/office/drawing/2014/main" id="{847385BB-2769-4057-96C8-7895D29A4CCC}"/>
              </a:ext>
            </a:extLst>
          </p:cNvPr>
          <p:cNvCxnSpPr/>
          <p:nvPr/>
        </p:nvCxnSpPr>
        <p:spPr>
          <a:xfrm>
            <a:off x="5452783" y="2671663"/>
            <a:ext cx="324600" cy="0"/>
          </a:xfrm>
          <a:prstGeom prst="straightConnector1">
            <a:avLst/>
          </a:prstGeom>
          <a:noFill/>
          <a:ln w="9525" cap="flat" cmpd="sng">
            <a:solidFill>
              <a:schemeClr val="dk2"/>
            </a:solidFill>
            <a:prstDash val="dot"/>
            <a:round/>
            <a:headEnd type="oval" w="med" len="med"/>
            <a:tailEnd type="oval" w="med" len="med"/>
          </a:ln>
        </p:spPr>
      </p:cxnSp>
      <p:cxnSp>
        <p:nvCxnSpPr>
          <p:cNvPr id="30" name="Shape 732">
            <a:extLst>
              <a:ext uri="{FF2B5EF4-FFF2-40B4-BE49-F238E27FC236}">
                <a16:creationId xmlns:a16="http://schemas.microsoft.com/office/drawing/2014/main" id="{B0BC8275-2018-483A-A05A-92E95C768FB5}"/>
              </a:ext>
            </a:extLst>
          </p:cNvPr>
          <p:cNvCxnSpPr/>
          <p:nvPr/>
        </p:nvCxnSpPr>
        <p:spPr>
          <a:xfrm>
            <a:off x="5452783" y="3586063"/>
            <a:ext cx="324600" cy="0"/>
          </a:xfrm>
          <a:prstGeom prst="straightConnector1">
            <a:avLst/>
          </a:prstGeom>
          <a:noFill/>
          <a:ln w="9525" cap="flat" cmpd="sng">
            <a:solidFill>
              <a:schemeClr val="dk2"/>
            </a:solidFill>
            <a:prstDash val="dot"/>
            <a:round/>
            <a:headEnd type="oval" w="med" len="med"/>
            <a:tailEnd type="oval" w="med" len="med"/>
          </a:ln>
        </p:spPr>
      </p:cxnSp>
      <p:sp>
        <p:nvSpPr>
          <p:cNvPr id="31" name="Shape 733">
            <a:extLst>
              <a:ext uri="{FF2B5EF4-FFF2-40B4-BE49-F238E27FC236}">
                <a16:creationId xmlns:a16="http://schemas.microsoft.com/office/drawing/2014/main" id="{0DCE8CE3-12E3-4B2F-9F22-75B9D6CBF42F}"/>
              </a:ext>
            </a:extLst>
          </p:cNvPr>
          <p:cNvSpPr/>
          <p:nvPr/>
        </p:nvSpPr>
        <p:spPr>
          <a:xfrm>
            <a:off x="7115710" y="1520171"/>
            <a:ext cx="522300" cy="2976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HWC</a:t>
            </a:r>
            <a:endParaRPr sz="1000">
              <a:latin typeface="Lato"/>
              <a:ea typeface="Lato"/>
              <a:cs typeface="Lato"/>
              <a:sym typeface="Lato"/>
            </a:endParaRPr>
          </a:p>
        </p:txBody>
      </p:sp>
      <p:sp>
        <p:nvSpPr>
          <p:cNvPr id="32" name="Shape 734">
            <a:extLst>
              <a:ext uri="{FF2B5EF4-FFF2-40B4-BE49-F238E27FC236}">
                <a16:creationId xmlns:a16="http://schemas.microsoft.com/office/drawing/2014/main" id="{FD572309-D74E-4C06-9A1D-F17BDC464AD5}"/>
              </a:ext>
            </a:extLst>
          </p:cNvPr>
          <p:cNvSpPr/>
          <p:nvPr/>
        </p:nvSpPr>
        <p:spPr>
          <a:xfrm>
            <a:off x="7115710" y="2434571"/>
            <a:ext cx="522300" cy="2976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HWC</a:t>
            </a:r>
            <a:endParaRPr sz="1000">
              <a:latin typeface="Lato"/>
              <a:ea typeface="Lato"/>
              <a:cs typeface="Lato"/>
              <a:sym typeface="Lato"/>
            </a:endParaRPr>
          </a:p>
        </p:txBody>
      </p:sp>
      <p:sp>
        <p:nvSpPr>
          <p:cNvPr id="33" name="Shape 735">
            <a:extLst>
              <a:ext uri="{FF2B5EF4-FFF2-40B4-BE49-F238E27FC236}">
                <a16:creationId xmlns:a16="http://schemas.microsoft.com/office/drawing/2014/main" id="{CE4B2024-58AF-4970-95D2-948632279D63}"/>
              </a:ext>
            </a:extLst>
          </p:cNvPr>
          <p:cNvSpPr/>
          <p:nvPr/>
        </p:nvSpPr>
        <p:spPr>
          <a:xfrm>
            <a:off x="7115710" y="3348971"/>
            <a:ext cx="522300" cy="2976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HWC</a:t>
            </a:r>
            <a:endParaRPr sz="1000">
              <a:latin typeface="Lato"/>
              <a:ea typeface="Lato"/>
              <a:cs typeface="Lato"/>
              <a:sym typeface="Lato"/>
            </a:endParaRPr>
          </a:p>
        </p:txBody>
      </p:sp>
      <p:cxnSp>
        <p:nvCxnSpPr>
          <p:cNvPr id="34" name="Shape 736">
            <a:extLst>
              <a:ext uri="{FF2B5EF4-FFF2-40B4-BE49-F238E27FC236}">
                <a16:creationId xmlns:a16="http://schemas.microsoft.com/office/drawing/2014/main" id="{1CEC5767-6BA9-40BC-8552-E468ED721BC6}"/>
              </a:ext>
            </a:extLst>
          </p:cNvPr>
          <p:cNvCxnSpPr/>
          <p:nvPr/>
        </p:nvCxnSpPr>
        <p:spPr>
          <a:xfrm>
            <a:off x="6824383" y="3483654"/>
            <a:ext cx="324600" cy="0"/>
          </a:xfrm>
          <a:prstGeom prst="straightConnector1">
            <a:avLst/>
          </a:prstGeom>
          <a:noFill/>
          <a:ln w="9525" cap="flat" cmpd="sng">
            <a:solidFill>
              <a:schemeClr val="dk2"/>
            </a:solidFill>
            <a:prstDash val="solid"/>
            <a:round/>
            <a:headEnd type="oval" w="med" len="med"/>
            <a:tailEnd type="oval" w="med" len="med"/>
          </a:ln>
        </p:spPr>
      </p:cxnSp>
      <p:cxnSp>
        <p:nvCxnSpPr>
          <p:cNvPr id="35" name="Shape 737">
            <a:extLst>
              <a:ext uri="{FF2B5EF4-FFF2-40B4-BE49-F238E27FC236}">
                <a16:creationId xmlns:a16="http://schemas.microsoft.com/office/drawing/2014/main" id="{F733C511-C634-4274-B00B-77170DCB4230}"/>
              </a:ext>
            </a:extLst>
          </p:cNvPr>
          <p:cNvCxnSpPr/>
          <p:nvPr/>
        </p:nvCxnSpPr>
        <p:spPr>
          <a:xfrm>
            <a:off x="6824383" y="2569254"/>
            <a:ext cx="324600" cy="0"/>
          </a:xfrm>
          <a:prstGeom prst="straightConnector1">
            <a:avLst/>
          </a:prstGeom>
          <a:noFill/>
          <a:ln w="9525" cap="flat" cmpd="sng">
            <a:solidFill>
              <a:schemeClr val="dk2"/>
            </a:solidFill>
            <a:prstDash val="solid"/>
            <a:round/>
            <a:headEnd type="oval" w="med" len="med"/>
            <a:tailEnd type="oval" w="med" len="med"/>
          </a:ln>
        </p:spPr>
      </p:cxnSp>
      <p:cxnSp>
        <p:nvCxnSpPr>
          <p:cNvPr id="36" name="Shape 738">
            <a:extLst>
              <a:ext uri="{FF2B5EF4-FFF2-40B4-BE49-F238E27FC236}">
                <a16:creationId xmlns:a16="http://schemas.microsoft.com/office/drawing/2014/main" id="{9502C3CC-1B39-4928-83E6-94CEB63BA89F}"/>
              </a:ext>
            </a:extLst>
          </p:cNvPr>
          <p:cNvCxnSpPr/>
          <p:nvPr/>
        </p:nvCxnSpPr>
        <p:spPr>
          <a:xfrm>
            <a:off x="6824383" y="1654854"/>
            <a:ext cx="324600" cy="0"/>
          </a:xfrm>
          <a:prstGeom prst="straightConnector1">
            <a:avLst/>
          </a:prstGeom>
          <a:noFill/>
          <a:ln w="9525" cap="flat" cmpd="sng">
            <a:solidFill>
              <a:schemeClr val="dk2"/>
            </a:solidFill>
            <a:prstDash val="solid"/>
            <a:round/>
            <a:headEnd type="oval" w="med" len="med"/>
            <a:tailEnd type="oval" w="med" len="med"/>
          </a:ln>
        </p:spPr>
      </p:cxnSp>
    </p:spTree>
    <p:extLst>
      <p:ext uri="{BB962C8B-B14F-4D97-AF65-F5344CB8AC3E}">
        <p14:creationId xmlns:p14="http://schemas.microsoft.com/office/powerpoint/2010/main" val="1511562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8100-0328-46EB-8A01-E31D6CBCB38C}"/>
              </a:ext>
            </a:extLst>
          </p:cNvPr>
          <p:cNvSpPr>
            <a:spLocks noGrp="1"/>
          </p:cNvSpPr>
          <p:nvPr>
            <p:ph type="title"/>
          </p:nvPr>
        </p:nvSpPr>
        <p:spPr/>
        <p:txBody>
          <a:bodyPr/>
          <a:lstStyle/>
          <a:p>
            <a:r>
              <a:rPr lang="en" dirty="0"/>
              <a:t>The RootFS</a:t>
            </a:r>
            <a:endParaRPr lang="en-US" dirty="0"/>
          </a:p>
        </p:txBody>
      </p:sp>
      <p:sp>
        <p:nvSpPr>
          <p:cNvPr id="3" name="Text Placeholder 2">
            <a:extLst>
              <a:ext uri="{FF2B5EF4-FFF2-40B4-BE49-F238E27FC236}">
                <a16:creationId xmlns:a16="http://schemas.microsoft.com/office/drawing/2014/main" id="{5B1148CE-0860-4013-BB8B-0746B4F42A3D}"/>
              </a:ext>
            </a:extLst>
          </p:cNvPr>
          <p:cNvSpPr>
            <a:spLocks noGrp="1"/>
          </p:cNvSpPr>
          <p:nvPr>
            <p:ph type="body" idx="1"/>
          </p:nvPr>
        </p:nvSpPr>
        <p:spPr>
          <a:xfrm>
            <a:off x="915400" y="1222725"/>
            <a:ext cx="3124449" cy="3769500"/>
          </a:xfrm>
        </p:spPr>
        <p:txBody>
          <a:bodyPr/>
          <a:lstStyle/>
          <a:p>
            <a:pPr marL="0" lvl="0" indent="0">
              <a:buNone/>
            </a:pPr>
            <a:r>
              <a:rPr lang="en-US" dirty="0"/>
              <a:t>Windows features, like Hosted Web Core (HWC), are now installed in </a:t>
            </a:r>
            <a:r>
              <a:rPr lang="en-US" u="sng" dirty="0">
                <a:solidFill>
                  <a:schemeClr val="hlink"/>
                </a:solidFill>
                <a:hlinkClick r:id="rId2"/>
              </a:rPr>
              <a:t>“layers” built on the Windows Server Core container image</a:t>
            </a:r>
            <a:r>
              <a:rPr lang="en-US" dirty="0"/>
              <a:t>.</a:t>
            </a:r>
          </a:p>
          <a:p>
            <a:pPr marL="0" lvl="0" indent="0">
              <a:spcBef>
                <a:spcPts val="1600"/>
              </a:spcBef>
              <a:spcAft>
                <a:spcPts val="1600"/>
              </a:spcAft>
              <a:buNone/>
            </a:pPr>
            <a:r>
              <a:rPr lang="en-US" dirty="0"/>
              <a:t>The Windows features and other dependencies now live “inside” the container, and </a:t>
            </a:r>
            <a:r>
              <a:rPr lang="en-US" i="1" dirty="0"/>
              <a:t>no binding to the host is required</a:t>
            </a:r>
            <a:r>
              <a:rPr lang="en-US" dirty="0"/>
              <a:t> to consume them.</a:t>
            </a:r>
          </a:p>
        </p:txBody>
      </p:sp>
      <p:pic>
        <p:nvPicPr>
          <p:cNvPr id="4" name="Picture 3">
            <a:extLst>
              <a:ext uri="{FF2B5EF4-FFF2-40B4-BE49-F238E27FC236}">
                <a16:creationId xmlns:a16="http://schemas.microsoft.com/office/drawing/2014/main" id="{82969949-4051-4BB7-A8AA-FFA2038296A1}"/>
              </a:ext>
            </a:extLst>
          </p:cNvPr>
          <p:cNvPicPr>
            <a:picLocks noChangeAspect="1"/>
          </p:cNvPicPr>
          <p:nvPr/>
        </p:nvPicPr>
        <p:blipFill>
          <a:blip r:embed="rId3"/>
          <a:stretch>
            <a:fillRect/>
          </a:stretch>
        </p:blipFill>
        <p:spPr>
          <a:xfrm>
            <a:off x="4572000" y="1222725"/>
            <a:ext cx="3395766" cy="3279932"/>
          </a:xfrm>
          <a:prstGeom prst="rect">
            <a:avLst/>
          </a:prstGeom>
        </p:spPr>
      </p:pic>
    </p:spTree>
    <p:extLst>
      <p:ext uri="{BB962C8B-B14F-4D97-AF65-F5344CB8AC3E}">
        <p14:creationId xmlns:p14="http://schemas.microsoft.com/office/powerpoint/2010/main" val="182659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p:nvPr/>
        </p:nvSpPr>
        <p:spPr>
          <a:xfrm>
            <a:off x="1587725" y="395505"/>
            <a:ext cx="5869200" cy="2957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Anatomy of a PCF Windows cell deployment and cf push</a:t>
            </a:r>
            <a:endParaRPr/>
          </a:p>
        </p:txBody>
      </p:sp>
      <p:sp>
        <p:nvSpPr>
          <p:cNvPr id="251" name="Shape 251"/>
          <p:cNvSpPr/>
          <p:nvPr/>
        </p:nvSpPr>
        <p:spPr>
          <a:xfrm>
            <a:off x="2382788" y="755487"/>
            <a:ext cx="1916400" cy="24366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2472416" y="888400"/>
            <a:ext cx="1742700" cy="891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txBox="1"/>
          <p:nvPr/>
        </p:nvSpPr>
        <p:spPr>
          <a:xfrm>
            <a:off x="3503840" y="3520812"/>
            <a:ext cx="3279900" cy="41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4A86E8"/>
                </a:solidFill>
                <a:latin typeface="Roboto Mono"/>
                <a:ea typeface="Roboto Mono"/>
                <a:cs typeface="Roboto Mono"/>
                <a:sym typeface="Roboto Mono"/>
              </a:rPr>
              <a:t>cf push</a:t>
            </a:r>
            <a:r>
              <a:rPr lang="en" sz="1000" b="1">
                <a:solidFill>
                  <a:srgbClr val="4A86E8"/>
                </a:solidFill>
                <a:latin typeface="Roboto Mono"/>
                <a:ea typeface="Roboto Mono"/>
                <a:cs typeface="Roboto Mono"/>
                <a:sym typeface="Roboto Mono"/>
              </a:rPr>
              <a:t> -s windows2012R2</a:t>
            </a:r>
            <a:endParaRPr sz="1000" b="1">
              <a:solidFill>
                <a:srgbClr val="4A86E8"/>
              </a:solidFill>
              <a:latin typeface="Roboto Mono"/>
              <a:ea typeface="Roboto Mono"/>
              <a:cs typeface="Roboto Mono"/>
              <a:sym typeface="Roboto Mono"/>
            </a:endParaRPr>
          </a:p>
        </p:txBody>
      </p:sp>
      <p:sp>
        <p:nvSpPr>
          <p:cNvPr id="254" name="Shape 254"/>
          <p:cNvSpPr/>
          <p:nvPr/>
        </p:nvSpPr>
        <p:spPr>
          <a:xfrm>
            <a:off x="4933795" y="888517"/>
            <a:ext cx="1742700" cy="891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txBox="1"/>
          <p:nvPr/>
        </p:nvSpPr>
        <p:spPr>
          <a:xfrm>
            <a:off x="1842668" y="410647"/>
            <a:ext cx="29832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Elastic Runtime Tile deployment</a:t>
            </a:r>
            <a:endParaRPr sz="1000" b="1">
              <a:latin typeface="Lato"/>
              <a:ea typeface="Lato"/>
              <a:cs typeface="Lato"/>
              <a:sym typeface="Lato"/>
            </a:endParaRPr>
          </a:p>
        </p:txBody>
      </p:sp>
      <p:sp>
        <p:nvSpPr>
          <p:cNvPr id="256" name="Shape 256"/>
          <p:cNvSpPr txBox="1"/>
          <p:nvPr/>
        </p:nvSpPr>
        <p:spPr>
          <a:xfrm>
            <a:off x="4708843" y="402254"/>
            <a:ext cx="2227200" cy="69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PCF Runtime for Windows Tile deployment</a:t>
            </a:r>
            <a:endParaRPr sz="1000" b="1">
              <a:latin typeface="Lato"/>
              <a:ea typeface="Lato"/>
              <a:cs typeface="Lato"/>
              <a:sym typeface="Lato"/>
            </a:endParaRPr>
          </a:p>
        </p:txBody>
      </p:sp>
      <p:sp>
        <p:nvSpPr>
          <p:cNvPr id="257" name="Shape 257"/>
          <p:cNvSpPr/>
          <p:nvPr/>
        </p:nvSpPr>
        <p:spPr>
          <a:xfrm>
            <a:off x="2616683" y="1216378"/>
            <a:ext cx="411000" cy="411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a:off x="3129392" y="1216378"/>
            <a:ext cx="411000" cy="411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p:nvPr/>
        </p:nvSpPr>
        <p:spPr>
          <a:xfrm>
            <a:off x="3651141" y="1216378"/>
            <a:ext cx="411000" cy="411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Shape 260"/>
          <p:cNvSpPr/>
          <p:nvPr/>
        </p:nvSpPr>
        <p:spPr>
          <a:xfrm>
            <a:off x="5084651" y="1208248"/>
            <a:ext cx="411000" cy="411000"/>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a:off x="5597361" y="1208248"/>
            <a:ext cx="411000" cy="411000"/>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a:off x="6119109" y="1208248"/>
            <a:ext cx="411000" cy="411000"/>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txBox="1"/>
          <p:nvPr/>
        </p:nvSpPr>
        <p:spPr>
          <a:xfrm>
            <a:off x="2204034" y="873370"/>
            <a:ext cx="2262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Linux Diego Cells</a:t>
            </a:r>
            <a:endParaRPr sz="1000">
              <a:latin typeface="Lato"/>
              <a:ea typeface="Lato"/>
              <a:cs typeface="Lato"/>
              <a:sym typeface="Lato"/>
            </a:endParaRPr>
          </a:p>
        </p:txBody>
      </p:sp>
      <p:sp>
        <p:nvSpPr>
          <p:cNvPr id="264" name="Shape 264"/>
          <p:cNvSpPr txBox="1"/>
          <p:nvPr/>
        </p:nvSpPr>
        <p:spPr>
          <a:xfrm>
            <a:off x="4674270" y="873370"/>
            <a:ext cx="2262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Windows Diego Cells</a:t>
            </a:r>
            <a:endParaRPr sz="1000">
              <a:latin typeface="Lato"/>
              <a:ea typeface="Lato"/>
              <a:cs typeface="Lato"/>
              <a:sym typeface="Lato"/>
            </a:endParaRPr>
          </a:p>
        </p:txBody>
      </p:sp>
      <p:sp>
        <p:nvSpPr>
          <p:cNvPr id="265" name="Shape 265"/>
          <p:cNvSpPr/>
          <p:nvPr/>
        </p:nvSpPr>
        <p:spPr>
          <a:xfrm>
            <a:off x="2612150" y="2625733"/>
            <a:ext cx="1449900" cy="411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txBox="1"/>
          <p:nvPr/>
        </p:nvSpPr>
        <p:spPr>
          <a:xfrm>
            <a:off x="2974361" y="2674549"/>
            <a:ext cx="694200" cy="41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CAPI</a:t>
            </a:r>
            <a:endParaRPr sz="1000">
              <a:latin typeface="Lato"/>
              <a:ea typeface="Lato"/>
              <a:cs typeface="Lato"/>
              <a:sym typeface="Lato"/>
            </a:endParaRPr>
          </a:p>
        </p:txBody>
      </p:sp>
      <p:sp>
        <p:nvSpPr>
          <p:cNvPr id="267" name="Shape 267"/>
          <p:cNvSpPr/>
          <p:nvPr/>
        </p:nvSpPr>
        <p:spPr>
          <a:xfrm rot="5400000">
            <a:off x="3128882" y="1439186"/>
            <a:ext cx="411000" cy="14445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txBox="1"/>
          <p:nvPr/>
        </p:nvSpPr>
        <p:spPr>
          <a:xfrm>
            <a:off x="3021997" y="1997741"/>
            <a:ext cx="624600" cy="41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Diego</a:t>
            </a:r>
            <a:endParaRPr sz="1000">
              <a:latin typeface="Lato"/>
              <a:ea typeface="Lato"/>
              <a:cs typeface="Lato"/>
              <a:sym typeface="Lato"/>
            </a:endParaRPr>
          </a:p>
        </p:txBody>
      </p:sp>
      <p:cxnSp>
        <p:nvCxnSpPr>
          <p:cNvPr id="269" name="Shape 269"/>
          <p:cNvCxnSpPr/>
          <p:nvPr/>
        </p:nvCxnSpPr>
        <p:spPr>
          <a:xfrm rot="10800000">
            <a:off x="3856940" y="2370640"/>
            <a:ext cx="0" cy="261600"/>
          </a:xfrm>
          <a:prstGeom prst="straightConnector1">
            <a:avLst/>
          </a:prstGeom>
          <a:noFill/>
          <a:ln w="19050" cap="flat" cmpd="sng">
            <a:solidFill>
              <a:srgbClr val="4A86E8"/>
            </a:solidFill>
            <a:prstDash val="solid"/>
            <a:round/>
            <a:headEnd type="none" w="med" len="med"/>
            <a:tailEnd type="triangle" w="med" len="med"/>
          </a:ln>
        </p:spPr>
      </p:cxnSp>
      <p:sp>
        <p:nvSpPr>
          <p:cNvPr id="270" name="Shape 270"/>
          <p:cNvSpPr txBox="1"/>
          <p:nvPr/>
        </p:nvSpPr>
        <p:spPr>
          <a:xfrm>
            <a:off x="2504497" y="3668631"/>
            <a:ext cx="2169900" cy="75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Roboto Mono"/>
                <a:ea typeface="Roboto Mono"/>
                <a:cs typeface="Roboto Mono"/>
                <a:sym typeface="Roboto Mono"/>
              </a:rPr>
              <a:t>cf push</a:t>
            </a:r>
            <a:endParaRPr sz="1000">
              <a:latin typeface="Roboto Mono"/>
              <a:ea typeface="Roboto Mono"/>
              <a:cs typeface="Roboto Mono"/>
              <a:sym typeface="Roboto Mono"/>
            </a:endParaRPr>
          </a:p>
          <a:p>
            <a:pPr marL="0" lvl="0" indent="0" rtl="0">
              <a:spcBef>
                <a:spcPts val="0"/>
              </a:spcBef>
              <a:spcAft>
                <a:spcPts val="0"/>
              </a:spcAft>
              <a:buNone/>
            </a:pPr>
            <a:r>
              <a:rPr lang="en" sz="1000">
                <a:latin typeface="Roboto Mono"/>
                <a:ea typeface="Roboto Mono"/>
                <a:cs typeface="Roboto Mono"/>
                <a:sym typeface="Roboto Mono"/>
              </a:rPr>
              <a:t>cf push </a:t>
            </a:r>
            <a:r>
              <a:rPr lang="en" sz="1000" b="1">
                <a:latin typeface="Roboto Mono"/>
                <a:ea typeface="Roboto Mono"/>
                <a:cs typeface="Roboto Mono"/>
                <a:sym typeface="Roboto Mono"/>
              </a:rPr>
              <a:t>-s cflinuxfs2</a:t>
            </a:r>
            <a:endParaRPr sz="1000" b="1">
              <a:latin typeface="Roboto Mono"/>
              <a:ea typeface="Roboto Mono"/>
              <a:cs typeface="Roboto Mono"/>
              <a:sym typeface="Roboto Mono"/>
            </a:endParaRPr>
          </a:p>
        </p:txBody>
      </p:sp>
      <p:cxnSp>
        <p:nvCxnSpPr>
          <p:cNvPr id="271" name="Shape 271"/>
          <p:cNvCxnSpPr/>
          <p:nvPr/>
        </p:nvCxnSpPr>
        <p:spPr>
          <a:xfrm rot="10800000">
            <a:off x="2840277" y="3056439"/>
            <a:ext cx="0" cy="694200"/>
          </a:xfrm>
          <a:prstGeom prst="straightConnector1">
            <a:avLst/>
          </a:prstGeom>
          <a:noFill/>
          <a:ln w="9525" cap="flat" cmpd="sng">
            <a:solidFill>
              <a:srgbClr val="000000"/>
            </a:solidFill>
            <a:prstDash val="solid"/>
            <a:round/>
            <a:headEnd type="none" w="med" len="med"/>
            <a:tailEnd type="triangle" w="med" len="med"/>
          </a:ln>
        </p:spPr>
      </p:cxnSp>
      <p:cxnSp>
        <p:nvCxnSpPr>
          <p:cNvPr id="272" name="Shape 272"/>
          <p:cNvCxnSpPr/>
          <p:nvPr/>
        </p:nvCxnSpPr>
        <p:spPr>
          <a:xfrm rot="10800000">
            <a:off x="2822775" y="1633654"/>
            <a:ext cx="3300" cy="320400"/>
          </a:xfrm>
          <a:prstGeom prst="straightConnector1">
            <a:avLst/>
          </a:prstGeom>
          <a:noFill/>
          <a:ln w="9525" cap="flat" cmpd="sng">
            <a:solidFill>
              <a:srgbClr val="000000"/>
            </a:solidFill>
            <a:prstDash val="solid"/>
            <a:round/>
            <a:headEnd type="none" w="med" len="med"/>
            <a:tailEnd type="triangle" w="med" len="med"/>
          </a:ln>
        </p:spPr>
      </p:cxnSp>
      <p:cxnSp>
        <p:nvCxnSpPr>
          <p:cNvPr id="273" name="Shape 273"/>
          <p:cNvCxnSpPr/>
          <p:nvPr/>
        </p:nvCxnSpPr>
        <p:spPr>
          <a:xfrm rot="10800000">
            <a:off x="2821223" y="2370446"/>
            <a:ext cx="0" cy="250200"/>
          </a:xfrm>
          <a:prstGeom prst="straightConnector1">
            <a:avLst/>
          </a:prstGeom>
          <a:noFill/>
          <a:ln w="9525" cap="flat" cmpd="sng">
            <a:solidFill>
              <a:srgbClr val="000000"/>
            </a:solidFill>
            <a:prstDash val="solid"/>
            <a:round/>
            <a:headEnd type="none" w="med" len="med"/>
            <a:tailEnd type="triangle" w="med" len="med"/>
          </a:ln>
        </p:spPr>
      </p:cxnSp>
      <p:cxnSp>
        <p:nvCxnSpPr>
          <p:cNvPr id="274" name="Shape 274"/>
          <p:cNvCxnSpPr/>
          <p:nvPr/>
        </p:nvCxnSpPr>
        <p:spPr>
          <a:xfrm rot="10800000">
            <a:off x="3856940" y="3056353"/>
            <a:ext cx="0" cy="550200"/>
          </a:xfrm>
          <a:prstGeom prst="straightConnector1">
            <a:avLst/>
          </a:prstGeom>
          <a:noFill/>
          <a:ln w="19050" cap="flat" cmpd="sng">
            <a:solidFill>
              <a:srgbClr val="4A86E8"/>
            </a:solidFill>
            <a:prstDash val="solid"/>
            <a:round/>
            <a:headEnd type="none" w="med" len="med"/>
            <a:tailEnd type="triangle" w="med" len="med"/>
          </a:ln>
        </p:spPr>
      </p:cxnSp>
      <p:cxnSp>
        <p:nvCxnSpPr>
          <p:cNvPr id="275" name="Shape 275"/>
          <p:cNvCxnSpPr/>
          <p:nvPr/>
        </p:nvCxnSpPr>
        <p:spPr>
          <a:xfrm>
            <a:off x="2473151" y="1724368"/>
            <a:ext cx="0" cy="0"/>
          </a:xfrm>
          <a:prstGeom prst="straightConnector1">
            <a:avLst/>
          </a:prstGeom>
          <a:noFill/>
          <a:ln w="9525" cap="flat" cmpd="sng">
            <a:solidFill>
              <a:srgbClr val="000000"/>
            </a:solidFill>
            <a:prstDash val="solid"/>
            <a:round/>
            <a:headEnd type="none" w="med" len="med"/>
            <a:tailEnd type="none" w="med" len="med"/>
          </a:ln>
        </p:spPr>
      </p:cxnSp>
      <p:cxnSp>
        <p:nvCxnSpPr>
          <p:cNvPr id="276" name="Shape 276"/>
          <p:cNvCxnSpPr>
            <a:stCxn id="267" idx="0"/>
            <a:endCxn id="260" idx="2"/>
          </p:cNvCxnSpPr>
          <p:nvPr/>
        </p:nvCxnSpPr>
        <p:spPr>
          <a:xfrm rot="10800000" flipH="1">
            <a:off x="4056632" y="1619336"/>
            <a:ext cx="1233600" cy="542100"/>
          </a:xfrm>
          <a:prstGeom prst="bentConnector2">
            <a:avLst/>
          </a:prstGeom>
          <a:noFill/>
          <a:ln w="19050" cap="flat" cmpd="sng">
            <a:solidFill>
              <a:srgbClr val="4A86E8"/>
            </a:solidFill>
            <a:prstDash val="solid"/>
            <a:round/>
            <a:headEnd type="none" w="med" len="med"/>
            <a:tailEnd type="triangle" w="med" len="med"/>
          </a:ln>
        </p:spPr>
      </p:cxnSp>
      <p:pic>
        <p:nvPicPr>
          <p:cNvPr id="277" name="Shape 277"/>
          <p:cNvPicPr preferRelativeResize="0"/>
          <p:nvPr/>
        </p:nvPicPr>
        <p:blipFill>
          <a:blip r:embed="rId3">
            <a:alphaModFix/>
          </a:blip>
          <a:stretch>
            <a:fillRect/>
          </a:stretch>
        </p:blipFill>
        <p:spPr>
          <a:xfrm>
            <a:off x="5427012" y="2873155"/>
            <a:ext cx="1943414" cy="411000"/>
          </a:xfrm>
          <a:prstGeom prst="rect">
            <a:avLst/>
          </a:prstGeom>
          <a:noFill/>
          <a:ln>
            <a:noFill/>
          </a:ln>
        </p:spPr>
      </p:pic>
    </p:spTree>
    <p:extLst>
      <p:ext uri="{BB962C8B-B14F-4D97-AF65-F5344CB8AC3E}">
        <p14:creationId xmlns:p14="http://schemas.microsoft.com/office/powerpoint/2010/main" val="1201463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p:nvPr/>
        </p:nvSpPr>
        <p:spPr>
          <a:xfrm>
            <a:off x="5438775" y="983013"/>
            <a:ext cx="12351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solidFill>
                  <a:srgbClr val="757575"/>
                </a:solidFill>
                <a:latin typeface="Roboto Mono"/>
                <a:ea typeface="Roboto Mono"/>
                <a:cs typeface="Roboto Mono"/>
                <a:sym typeface="Roboto Mono"/>
              </a:rPr>
              <a:t>gardenClient.StreamIn</a:t>
            </a:r>
            <a:endParaRPr sz="600">
              <a:solidFill>
                <a:srgbClr val="757575"/>
              </a:solidFill>
              <a:latin typeface="Roboto Mono"/>
              <a:ea typeface="Roboto Mono"/>
              <a:cs typeface="Roboto Mono"/>
              <a:sym typeface="Roboto Mono"/>
            </a:endParaRPr>
          </a:p>
        </p:txBody>
      </p:sp>
      <p:sp>
        <p:nvSpPr>
          <p:cNvPr id="773" name="Shape 773"/>
          <p:cNvSpPr txBox="1">
            <a:spLocks noGrp="1"/>
          </p:cNvSpPr>
          <p:nvPr>
            <p:ph type="title"/>
          </p:nvPr>
        </p:nvSpPr>
        <p:spPr>
          <a:xfrm>
            <a:off x="192475" y="227475"/>
            <a:ext cx="8663100" cy="393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Proxima Nova"/>
                <a:ea typeface="Proxima Nova"/>
                <a:cs typeface="Proxima Nova"/>
                <a:sym typeface="Proxima Nova"/>
              </a:rPr>
              <a:t>2016 Container Anatomy</a:t>
            </a:r>
            <a:endParaRPr sz="2400" b="1">
              <a:solidFill>
                <a:schemeClr val="dk1"/>
              </a:solidFill>
              <a:latin typeface="Proxima Nova"/>
              <a:ea typeface="Proxima Nova"/>
              <a:cs typeface="Proxima Nova"/>
              <a:sym typeface="Proxima Nova"/>
            </a:endParaRPr>
          </a:p>
        </p:txBody>
      </p:sp>
      <p:sp>
        <p:nvSpPr>
          <p:cNvPr id="774" name="Shape 774"/>
          <p:cNvSpPr/>
          <p:nvPr/>
        </p:nvSpPr>
        <p:spPr>
          <a:xfrm>
            <a:off x="6657975" y="219075"/>
            <a:ext cx="1919400" cy="2141700"/>
          </a:xfrm>
          <a:prstGeom prst="rect">
            <a:avLst/>
          </a:prstGeom>
          <a:noFill/>
          <a:ln w="9525" cap="flat" cmpd="sng">
            <a:solidFill>
              <a:srgbClr val="757575"/>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5" name="Shape 775"/>
          <p:cNvSpPr/>
          <p:nvPr/>
        </p:nvSpPr>
        <p:spPr>
          <a:xfrm rot="1188072">
            <a:off x="3504643" y="3025735"/>
            <a:ext cx="1671106" cy="1336382"/>
          </a:xfrm>
          <a:prstGeom prst="rect">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6" name="Shape 776"/>
          <p:cNvSpPr/>
          <p:nvPr/>
        </p:nvSpPr>
        <p:spPr>
          <a:xfrm rot="-5400000" flipH="1">
            <a:off x="2809850" y="2884963"/>
            <a:ext cx="1383600" cy="1002600"/>
          </a:xfrm>
          <a:prstGeom prst="parallelogram">
            <a:avLst>
              <a:gd name="adj" fmla="val 107303"/>
            </a:avLst>
          </a:prstGeom>
          <a:solidFill>
            <a:srgbClr val="F3F3F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7" name="Shape 777"/>
          <p:cNvSpPr/>
          <p:nvPr/>
        </p:nvSpPr>
        <p:spPr>
          <a:xfrm rot="5400000">
            <a:off x="4388213" y="2304425"/>
            <a:ext cx="902700" cy="1692300"/>
          </a:xfrm>
          <a:prstGeom prst="parallelogram">
            <a:avLst>
              <a:gd name="adj" fmla="val 67382"/>
            </a:avLst>
          </a:prstGeom>
          <a:solidFill>
            <a:srgbClr val="F3F3F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78" name="Shape 778"/>
          <p:cNvCxnSpPr/>
          <p:nvPr/>
        </p:nvCxnSpPr>
        <p:spPr>
          <a:xfrm>
            <a:off x="3257550" y="1828800"/>
            <a:ext cx="0" cy="1814400"/>
          </a:xfrm>
          <a:prstGeom prst="straightConnector1">
            <a:avLst/>
          </a:prstGeom>
          <a:noFill/>
          <a:ln w="9525" cap="flat" cmpd="sng">
            <a:solidFill>
              <a:srgbClr val="CCCCCC"/>
            </a:solidFill>
            <a:prstDash val="dot"/>
            <a:round/>
            <a:headEnd type="none" w="med" len="med"/>
            <a:tailEnd type="none" w="med" len="med"/>
          </a:ln>
        </p:spPr>
      </p:cxnSp>
      <p:cxnSp>
        <p:nvCxnSpPr>
          <p:cNvPr id="779" name="Shape 779"/>
          <p:cNvCxnSpPr/>
          <p:nvPr/>
        </p:nvCxnSpPr>
        <p:spPr>
          <a:xfrm>
            <a:off x="5438775" y="1457325"/>
            <a:ext cx="0" cy="1814400"/>
          </a:xfrm>
          <a:prstGeom prst="straightConnector1">
            <a:avLst/>
          </a:prstGeom>
          <a:noFill/>
          <a:ln w="9525" cap="flat" cmpd="sng">
            <a:solidFill>
              <a:srgbClr val="CCCCCC"/>
            </a:solidFill>
            <a:prstDash val="dot"/>
            <a:round/>
            <a:headEnd type="none" w="med" len="med"/>
            <a:tailEnd type="none" w="med" len="med"/>
          </a:ln>
        </p:spPr>
      </p:cxnSp>
      <p:sp>
        <p:nvSpPr>
          <p:cNvPr id="780" name="Shape 780"/>
          <p:cNvSpPr/>
          <p:nvPr/>
        </p:nvSpPr>
        <p:spPr>
          <a:xfrm rot="1187827">
            <a:off x="3610966" y="2879905"/>
            <a:ext cx="1476568" cy="1180768"/>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1" name="Shape 781"/>
          <p:cNvSpPr/>
          <p:nvPr/>
        </p:nvSpPr>
        <p:spPr>
          <a:xfrm rot="1187827">
            <a:off x="3610966" y="2422722"/>
            <a:ext cx="1476568" cy="1180768"/>
          </a:xfrm>
          <a:prstGeom prst="rect">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2" name="Shape 782"/>
          <p:cNvSpPr/>
          <p:nvPr/>
        </p:nvSpPr>
        <p:spPr>
          <a:xfrm rot="1187827">
            <a:off x="3610966" y="1965522"/>
            <a:ext cx="1476568" cy="1180768"/>
          </a:xfrm>
          <a:prstGeom prst="rect">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83" name="Shape 783"/>
          <p:cNvPicPr preferRelativeResize="0"/>
          <p:nvPr/>
        </p:nvPicPr>
        <p:blipFill>
          <a:blip r:embed="rId3">
            <a:alphaModFix/>
          </a:blip>
          <a:stretch>
            <a:fillRect/>
          </a:stretch>
        </p:blipFill>
        <p:spPr>
          <a:xfrm>
            <a:off x="351850" y="926062"/>
            <a:ext cx="856577" cy="316075"/>
          </a:xfrm>
          <a:prstGeom prst="rect">
            <a:avLst/>
          </a:prstGeom>
          <a:noFill/>
          <a:ln>
            <a:noFill/>
          </a:ln>
        </p:spPr>
      </p:pic>
      <p:cxnSp>
        <p:nvCxnSpPr>
          <p:cNvPr id="784" name="Shape 784"/>
          <p:cNvCxnSpPr/>
          <p:nvPr/>
        </p:nvCxnSpPr>
        <p:spPr>
          <a:xfrm>
            <a:off x="2239275" y="3660250"/>
            <a:ext cx="934800" cy="0"/>
          </a:xfrm>
          <a:prstGeom prst="straightConnector1">
            <a:avLst/>
          </a:prstGeom>
          <a:noFill/>
          <a:ln w="9525" cap="flat" cmpd="sng">
            <a:solidFill>
              <a:srgbClr val="00A4F6"/>
            </a:solidFill>
            <a:prstDash val="solid"/>
            <a:round/>
            <a:headEnd type="none" w="med" len="med"/>
            <a:tailEnd type="triangle" w="med" len="med"/>
          </a:ln>
        </p:spPr>
      </p:cxnSp>
      <p:sp>
        <p:nvSpPr>
          <p:cNvPr id="785" name="Shape 785"/>
          <p:cNvSpPr txBox="1"/>
          <p:nvPr/>
        </p:nvSpPr>
        <p:spPr>
          <a:xfrm>
            <a:off x="876950" y="3413125"/>
            <a:ext cx="14376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Windows Server Core container base image</a:t>
            </a:r>
            <a:endParaRPr sz="1000">
              <a:latin typeface="Lato"/>
              <a:ea typeface="Lato"/>
              <a:cs typeface="Lato"/>
              <a:sym typeface="Lato"/>
            </a:endParaRPr>
          </a:p>
        </p:txBody>
      </p:sp>
      <p:sp>
        <p:nvSpPr>
          <p:cNvPr id="786" name="Shape 786"/>
          <p:cNvSpPr txBox="1"/>
          <p:nvPr/>
        </p:nvSpPr>
        <p:spPr>
          <a:xfrm>
            <a:off x="876950" y="2519575"/>
            <a:ext cx="1437600" cy="46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Windows Features (.NET, HWC, etc.)</a:t>
            </a:r>
            <a:endParaRPr sz="1000">
              <a:latin typeface="Lato"/>
              <a:ea typeface="Lato"/>
              <a:cs typeface="Lato"/>
              <a:sym typeface="Lato"/>
            </a:endParaRPr>
          </a:p>
        </p:txBody>
      </p:sp>
      <p:sp>
        <p:nvSpPr>
          <p:cNvPr id="787" name="Shape 787"/>
          <p:cNvSpPr/>
          <p:nvPr/>
        </p:nvSpPr>
        <p:spPr>
          <a:xfrm rot="-5400000" flipH="1">
            <a:off x="4503425" y="3497400"/>
            <a:ext cx="1368000" cy="1002600"/>
          </a:xfrm>
          <a:prstGeom prst="parallelogram">
            <a:avLst>
              <a:gd name="adj" fmla="val 107303"/>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8" name="Shape 788"/>
          <p:cNvSpPr/>
          <p:nvPr/>
        </p:nvSpPr>
        <p:spPr>
          <a:xfrm rot="5400000">
            <a:off x="3389238" y="3386225"/>
            <a:ext cx="902700" cy="1692300"/>
          </a:xfrm>
          <a:prstGeom prst="parallelogram">
            <a:avLst>
              <a:gd name="adj" fmla="val 67382"/>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9" name="Shape 789"/>
          <p:cNvSpPr txBox="1"/>
          <p:nvPr/>
        </p:nvSpPr>
        <p:spPr>
          <a:xfrm>
            <a:off x="6066725" y="2727416"/>
            <a:ext cx="14376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User config</a:t>
            </a:r>
            <a:endParaRPr sz="1000">
              <a:latin typeface="Lato"/>
              <a:ea typeface="Lato"/>
              <a:cs typeface="Lato"/>
              <a:sym typeface="Lato"/>
            </a:endParaRPr>
          </a:p>
        </p:txBody>
      </p:sp>
      <p:sp>
        <p:nvSpPr>
          <p:cNvPr id="790" name="Shape 790"/>
          <p:cNvSpPr txBox="1"/>
          <p:nvPr/>
        </p:nvSpPr>
        <p:spPr>
          <a:xfrm>
            <a:off x="6069975" y="2355641"/>
            <a:ext cx="14376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Utilities (git, tar)</a:t>
            </a:r>
            <a:endParaRPr sz="1000">
              <a:latin typeface="Lato"/>
              <a:ea typeface="Lato"/>
              <a:cs typeface="Lato"/>
              <a:sym typeface="Lato"/>
            </a:endParaRPr>
          </a:p>
        </p:txBody>
      </p:sp>
      <p:sp>
        <p:nvSpPr>
          <p:cNvPr id="791" name="Shape 791"/>
          <p:cNvSpPr txBox="1"/>
          <p:nvPr/>
        </p:nvSpPr>
        <p:spPr>
          <a:xfrm>
            <a:off x="876950" y="4043400"/>
            <a:ext cx="1536300" cy="51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Windows Server Container</a:t>
            </a:r>
            <a:endParaRPr sz="1000">
              <a:latin typeface="Lato"/>
              <a:ea typeface="Lato"/>
              <a:cs typeface="Lato"/>
              <a:sym typeface="Lato"/>
            </a:endParaRPr>
          </a:p>
        </p:txBody>
      </p:sp>
      <p:sp>
        <p:nvSpPr>
          <p:cNvPr id="792" name="Shape 792"/>
          <p:cNvSpPr txBox="1"/>
          <p:nvPr/>
        </p:nvSpPr>
        <p:spPr>
          <a:xfrm>
            <a:off x="876950" y="1605175"/>
            <a:ext cx="14376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.NET modules (URL Rewrite module), etc.</a:t>
            </a:r>
            <a:endParaRPr sz="1000">
              <a:latin typeface="Lato"/>
              <a:ea typeface="Lato"/>
              <a:cs typeface="Lato"/>
              <a:sym typeface="Lato"/>
            </a:endParaRPr>
          </a:p>
        </p:txBody>
      </p:sp>
      <p:sp>
        <p:nvSpPr>
          <p:cNvPr id="793" name="Shape 793"/>
          <p:cNvSpPr/>
          <p:nvPr/>
        </p:nvSpPr>
        <p:spPr>
          <a:xfrm rot="1187460">
            <a:off x="3533057" y="2352734"/>
            <a:ext cx="328716" cy="479782"/>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4" name="Shape 794"/>
          <p:cNvSpPr/>
          <p:nvPr/>
        </p:nvSpPr>
        <p:spPr>
          <a:xfrm rot="1187827">
            <a:off x="3610966" y="1508322"/>
            <a:ext cx="1476568" cy="1180768"/>
          </a:xfrm>
          <a:prstGeom prst="rect">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5" name="Shape 795"/>
          <p:cNvSpPr/>
          <p:nvPr/>
        </p:nvSpPr>
        <p:spPr>
          <a:xfrm rot="1187460">
            <a:off x="4368918" y="2369446"/>
            <a:ext cx="328716" cy="262817"/>
          </a:xfrm>
          <a:prstGeom prst="rect">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6" name="Shape 796"/>
          <p:cNvSpPr/>
          <p:nvPr/>
        </p:nvSpPr>
        <p:spPr>
          <a:xfrm rot="1187827">
            <a:off x="3610966" y="1051122"/>
            <a:ext cx="1476568" cy="1180768"/>
          </a:xfrm>
          <a:prstGeom prst="rect">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7" name="Shape 797"/>
          <p:cNvSpPr/>
          <p:nvPr/>
        </p:nvSpPr>
        <p:spPr>
          <a:xfrm rot="1187460">
            <a:off x="3768843" y="1731271"/>
            <a:ext cx="328716" cy="262817"/>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98" name="Shape 798"/>
          <p:cNvCxnSpPr/>
          <p:nvPr/>
        </p:nvCxnSpPr>
        <p:spPr>
          <a:xfrm>
            <a:off x="595325" y="1272120"/>
            <a:ext cx="0" cy="2397300"/>
          </a:xfrm>
          <a:prstGeom prst="straightConnector1">
            <a:avLst/>
          </a:prstGeom>
          <a:noFill/>
          <a:ln w="9525" cap="flat" cmpd="sng">
            <a:solidFill>
              <a:srgbClr val="00A4F6"/>
            </a:solidFill>
            <a:prstDash val="solid"/>
            <a:round/>
            <a:headEnd type="none" w="med" len="med"/>
            <a:tailEnd type="none" w="med" len="med"/>
          </a:ln>
        </p:spPr>
      </p:cxnSp>
      <p:cxnSp>
        <p:nvCxnSpPr>
          <p:cNvPr id="799" name="Shape 799"/>
          <p:cNvCxnSpPr/>
          <p:nvPr/>
        </p:nvCxnSpPr>
        <p:spPr>
          <a:xfrm>
            <a:off x="600075" y="1847863"/>
            <a:ext cx="252300" cy="0"/>
          </a:xfrm>
          <a:prstGeom prst="straightConnector1">
            <a:avLst/>
          </a:prstGeom>
          <a:noFill/>
          <a:ln w="9525" cap="flat" cmpd="sng">
            <a:solidFill>
              <a:srgbClr val="00A4F6"/>
            </a:solidFill>
            <a:prstDash val="solid"/>
            <a:round/>
            <a:headEnd type="none" w="med" len="med"/>
            <a:tailEnd type="none" w="med" len="med"/>
          </a:ln>
        </p:spPr>
      </p:cxnSp>
      <p:cxnSp>
        <p:nvCxnSpPr>
          <p:cNvPr id="800" name="Shape 800"/>
          <p:cNvCxnSpPr/>
          <p:nvPr/>
        </p:nvCxnSpPr>
        <p:spPr>
          <a:xfrm>
            <a:off x="600075" y="2686063"/>
            <a:ext cx="252300" cy="0"/>
          </a:xfrm>
          <a:prstGeom prst="straightConnector1">
            <a:avLst/>
          </a:prstGeom>
          <a:noFill/>
          <a:ln w="9525" cap="flat" cmpd="sng">
            <a:solidFill>
              <a:srgbClr val="00A4F6"/>
            </a:solidFill>
            <a:prstDash val="solid"/>
            <a:round/>
            <a:headEnd type="none" w="med" len="med"/>
            <a:tailEnd type="none" w="med" len="med"/>
          </a:ln>
        </p:spPr>
      </p:cxnSp>
      <p:cxnSp>
        <p:nvCxnSpPr>
          <p:cNvPr id="801" name="Shape 801"/>
          <p:cNvCxnSpPr/>
          <p:nvPr/>
        </p:nvCxnSpPr>
        <p:spPr>
          <a:xfrm>
            <a:off x="600075" y="3662375"/>
            <a:ext cx="252300" cy="0"/>
          </a:xfrm>
          <a:prstGeom prst="straightConnector1">
            <a:avLst/>
          </a:prstGeom>
          <a:noFill/>
          <a:ln w="9525" cap="flat" cmpd="sng">
            <a:solidFill>
              <a:srgbClr val="00A4F6"/>
            </a:solidFill>
            <a:prstDash val="solid"/>
            <a:round/>
            <a:headEnd type="none" w="med" len="med"/>
            <a:tailEnd type="none" w="med" len="med"/>
          </a:ln>
        </p:spPr>
      </p:cxnSp>
      <p:cxnSp>
        <p:nvCxnSpPr>
          <p:cNvPr id="802" name="Shape 802"/>
          <p:cNvCxnSpPr/>
          <p:nvPr/>
        </p:nvCxnSpPr>
        <p:spPr>
          <a:xfrm>
            <a:off x="2239275" y="2669650"/>
            <a:ext cx="1099200" cy="0"/>
          </a:xfrm>
          <a:prstGeom prst="straightConnector1">
            <a:avLst/>
          </a:prstGeom>
          <a:noFill/>
          <a:ln w="9525" cap="flat" cmpd="sng">
            <a:solidFill>
              <a:srgbClr val="00A4F6"/>
            </a:solidFill>
            <a:prstDash val="solid"/>
            <a:round/>
            <a:headEnd type="none" w="med" len="med"/>
            <a:tailEnd type="triangle" w="med" len="med"/>
          </a:ln>
        </p:spPr>
      </p:cxnSp>
      <p:sp>
        <p:nvSpPr>
          <p:cNvPr id="803" name="Shape 803"/>
          <p:cNvSpPr/>
          <p:nvPr/>
        </p:nvSpPr>
        <p:spPr>
          <a:xfrm rot="1186377">
            <a:off x="5070747" y="2781493"/>
            <a:ext cx="174700" cy="262817"/>
          </a:xfrm>
          <a:prstGeom prst="rect">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04" name="Shape 804"/>
          <p:cNvCxnSpPr/>
          <p:nvPr/>
        </p:nvCxnSpPr>
        <p:spPr>
          <a:xfrm rot="10800000">
            <a:off x="4786150" y="2526775"/>
            <a:ext cx="1302600" cy="0"/>
          </a:xfrm>
          <a:prstGeom prst="straightConnector1">
            <a:avLst/>
          </a:prstGeom>
          <a:noFill/>
          <a:ln w="9525" cap="flat" cmpd="sng">
            <a:solidFill>
              <a:srgbClr val="757575"/>
            </a:solidFill>
            <a:prstDash val="solid"/>
            <a:round/>
            <a:headEnd type="none" w="med" len="med"/>
            <a:tailEnd type="triangle" w="med" len="med"/>
          </a:ln>
        </p:spPr>
      </p:cxnSp>
      <p:cxnSp>
        <p:nvCxnSpPr>
          <p:cNvPr id="805" name="Shape 805"/>
          <p:cNvCxnSpPr/>
          <p:nvPr/>
        </p:nvCxnSpPr>
        <p:spPr>
          <a:xfrm rot="10800000">
            <a:off x="5339050" y="2898250"/>
            <a:ext cx="749700" cy="0"/>
          </a:xfrm>
          <a:prstGeom prst="straightConnector1">
            <a:avLst/>
          </a:prstGeom>
          <a:noFill/>
          <a:ln w="9525" cap="flat" cmpd="sng">
            <a:solidFill>
              <a:srgbClr val="757575"/>
            </a:solidFill>
            <a:prstDash val="solid"/>
            <a:round/>
            <a:headEnd type="none" w="med" len="med"/>
            <a:tailEnd type="triangle" w="med" len="med"/>
          </a:ln>
        </p:spPr>
      </p:cxnSp>
      <p:sp>
        <p:nvSpPr>
          <p:cNvPr id="806" name="Shape 806"/>
          <p:cNvSpPr/>
          <p:nvPr/>
        </p:nvSpPr>
        <p:spPr>
          <a:xfrm rot="1187827">
            <a:off x="3610966" y="593922"/>
            <a:ext cx="1476568" cy="1180768"/>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7" name="Shape 807"/>
          <p:cNvSpPr/>
          <p:nvPr/>
        </p:nvSpPr>
        <p:spPr>
          <a:xfrm rot="1187460">
            <a:off x="3768843" y="1269309"/>
            <a:ext cx="328716" cy="262817"/>
          </a:xfrm>
          <a:prstGeom prst="rect">
            <a:avLst/>
          </a:prstGeom>
          <a:solidFill>
            <a:srgbClr val="00A4F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8" name="Shape 808"/>
          <p:cNvSpPr/>
          <p:nvPr/>
        </p:nvSpPr>
        <p:spPr>
          <a:xfrm rot="1187460">
            <a:off x="3533057" y="971609"/>
            <a:ext cx="328716" cy="479782"/>
          </a:xfrm>
          <a:prstGeom prst="rect">
            <a:avLst/>
          </a:prstGeom>
          <a:solidFill>
            <a:srgbClr val="00A4F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9" name="Shape 809"/>
          <p:cNvSpPr/>
          <p:nvPr/>
        </p:nvSpPr>
        <p:spPr>
          <a:xfrm rot="1186377">
            <a:off x="5070747" y="952693"/>
            <a:ext cx="174700" cy="262817"/>
          </a:xfrm>
          <a:prstGeom prst="rect">
            <a:avLst/>
          </a:prstGeom>
          <a:solidFill>
            <a:srgbClr val="999999">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0" name="Shape 810"/>
          <p:cNvSpPr/>
          <p:nvPr/>
        </p:nvSpPr>
        <p:spPr>
          <a:xfrm rot="1187460">
            <a:off x="4398793" y="1474084"/>
            <a:ext cx="328716" cy="262817"/>
          </a:xfrm>
          <a:prstGeom prst="rect">
            <a:avLst/>
          </a:prstGeom>
          <a:solidFill>
            <a:srgbClr val="999999">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11" name="Shape 811"/>
          <p:cNvCxnSpPr/>
          <p:nvPr/>
        </p:nvCxnSpPr>
        <p:spPr>
          <a:xfrm rot="10800000">
            <a:off x="4807250" y="1212325"/>
            <a:ext cx="1931700" cy="0"/>
          </a:xfrm>
          <a:prstGeom prst="straightConnector1">
            <a:avLst/>
          </a:prstGeom>
          <a:noFill/>
          <a:ln w="19050" cap="flat" cmpd="sng">
            <a:solidFill>
              <a:schemeClr val="accent2"/>
            </a:solidFill>
            <a:prstDash val="solid"/>
            <a:round/>
            <a:headEnd type="none" w="med" len="med"/>
            <a:tailEnd type="triangle" w="med" len="med"/>
          </a:ln>
        </p:spPr>
      </p:cxnSp>
      <p:sp>
        <p:nvSpPr>
          <p:cNvPr id="812" name="Shape 812"/>
          <p:cNvSpPr txBox="1"/>
          <p:nvPr/>
        </p:nvSpPr>
        <p:spPr>
          <a:xfrm>
            <a:off x="7566025" y="389950"/>
            <a:ext cx="14376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Buildpack</a:t>
            </a:r>
            <a:endParaRPr sz="1000">
              <a:latin typeface="Lato"/>
              <a:ea typeface="Lato"/>
              <a:cs typeface="Lato"/>
              <a:sym typeface="Lato"/>
            </a:endParaRPr>
          </a:p>
        </p:txBody>
      </p:sp>
      <p:sp>
        <p:nvSpPr>
          <p:cNvPr id="813" name="Shape 813"/>
          <p:cNvSpPr txBox="1"/>
          <p:nvPr/>
        </p:nvSpPr>
        <p:spPr>
          <a:xfrm>
            <a:off x="7566025" y="1803738"/>
            <a:ext cx="14376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Application</a:t>
            </a:r>
            <a:endParaRPr sz="1000">
              <a:latin typeface="Lato"/>
              <a:ea typeface="Lato"/>
              <a:cs typeface="Lato"/>
              <a:sym typeface="Lato"/>
            </a:endParaRPr>
          </a:p>
          <a:p>
            <a:pPr marL="0" lvl="0" indent="0" rtl="0">
              <a:spcBef>
                <a:spcPts val="0"/>
              </a:spcBef>
              <a:spcAft>
                <a:spcPts val="0"/>
              </a:spcAft>
              <a:buNone/>
            </a:pPr>
            <a:r>
              <a:rPr lang="en" sz="1000">
                <a:latin typeface="Lato"/>
                <a:ea typeface="Lato"/>
                <a:cs typeface="Lato"/>
                <a:sym typeface="Lato"/>
              </a:rPr>
              <a:t>code</a:t>
            </a:r>
            <a:endParaRPr sz="1000">
              <a:latin typeface="Lato"/>
              <a:ea typeface="Lato"/>
              <a:cs typeface="Lato"/>
              <a:sym typeface="Lato"/>
            </a:endParaRPr>
          </a:p>
        </p:txBody>
      </p:sp>
      <p:sp>
        <p:nvSpPr>
          <p:cNvPr id="814" name="Shape 814"/>
          <p:cNvSpPr txBox="1"/>
          <p:nvPr/>
        </p:nvSpPr>
        <p:spPr>
          <a:xfrm>
            <a:off x="7566025" y="1042263"/>
            <a:ext cx="6351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Droplet</a:t>
            </a:r>
            <a:endParaRPr sz="1000">
              <a:latin typeface="Lato"/>
              <a:ea typeface="Lato"/>
              <a:cs typeface="Lato"/>
              <a:sym typeface="Lato"/>
            </a:endParaRPr>
          </a:p>
        </p:txBody>
      </p:sp>
      <p:cxnSp>
        <p:nvCxnSpPr>
          <p:cNvPr id="815" name="Shape 815"/>
          <p:cNvCxnSpPr/>
          <p:nvPr/>
        </p:nvCxnSpPr>
        <p:spPr>
          <a:xfrm rot="10800000">
            <a:off x="7142950" y="1414125"/>
            <a:ext cx="0" cy="375000"/>
          </a:xfrm>
          <a:prstGeom prst="straightConnector1">
            <a:avLst/>
          </a:prstGeom>
          <a:noFill/>
          <a:ln w="9525" cap="flat" cmpd="sng">
            <a:solidFill>
              <a:srgbClr val="757575"/>
            </a:solidFill>
            <a:prstDash val="solid"/>
            <a:round/>
            <a:headEnd type="none" w="med" len="med"/>
            <a:tailEnd type="triangle" w="med" len="med"/>
          </a:ln>
        </p:spPr>
      </p:cxnSp>
      <p:cxnSp>
        <p:nvCxnSpPr>
          <p:cNvPr id="816" name="Shape 816"/>
          <p:cNvCxnSpPr/>
          <p:nvPr/>
        </p:nvCxnSpPr>
        <p:spPr>
          <a:xfrm>
            <a:off x="7285075" y="674700"/>
            <a:ext cx="0" cy="286500"/>
          </a:xfrm>
          <a:prstGeom prst="straightConnector1">
            <a:avLst/>
          </a:prstGeom>
          <a:noFill/>
          <a:ln w="9525" cap="flat" cmpd="sng">
            <a:solidFill>
              <a:srgbClr val="757575"/>
            </a:solidFill>
            <a:prstDash val="solid"/>
            <a:round/>
            <a:headEnd type="none" w="med" len="med"/>
            <a:tailEnd type="triangle" w="med" len="med"/>
          </a:ln>
        </p:spPr>
      </p:cxnSp>
      <p:sp>
        <p:nvSpPr>
          <p:cNvPr id="817" name="Shape 817"/>
          <p:cNvSpPr txBox="1"/>
          <p:nvPr/>
        </p:nvSpPr>
        <p:spPr>
          <a:xfrm>
            <a:off x="7737000" y="2326624"/>
            <a:ext cx="934800" cy="40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Lato"/>
                <a:ea typeface="Lato"/>
                <a:cs typeface="Lato"/>
                <a:sym typeface="Lato"/>
              </a:rPr>
              <a:t>App Staging</a:t>
            </a:r>
            <a:endParaRPr sz="1000">
              <a:latin typeface="Lato"/>
              <a:ea typeface="Lato"/>
              <a:cs typeface="Lato"/>
              <a:sym typeface="Lato"/>
            </a:endParaRPr>
          </a:p>
        </p:txBody>
      </p:sp>
      <p:cxnSp>
        <p:nvCxnSpPr>
          <p:cNvPr id="818" name="Shape 818"/>
          <p:cNvCxnSpPr/>
          <p:nvPr/>
        </p:nvCxnSpPr>
        <p:spPr>
          <a:xfrm>
            <a:off x="2239275" y="1831450"/>
            <a:ext cx="1470600" cy="0"/>
          </a:xfrm>
          <a:prstGeom prst="straightConnector1">
            <a:avLst/>
          </a:prstGeom>
          <a:noFill/>
          <a:ln w="9525" cap="flat" cmpd="sng">
            <a:solidFill>
              <a:srgbClr val="00A4F6"/>
            </a:solidFill>
            <a:prstDash val="solid"/>
            <a:round/>
            <a:headEnd type="none" w="med" len="med"/>
            <a:tailEnd type="triangle" w="med" len="med"/>
          </a:ln>
        </p:spPr>
      </p:cxnSp>
      <p:cxnSp>
        <p:nvCxnSpPr>
          <p:cNvPr id="819" name="Shape 819"/>
          <p:cNvCxnSpPr/>
          <p:nvPr/>
        </p:nvCxnSpPr>
        <p:spPr>
          <a:xfrm>
            <a:off x="5562600" y="1457325"/>
            <a:ext cx="257100" cy="0"/>
          </a:xfrm>
          <a:prstGeom prst="straightConnector1">
            <a:avLst/>
          </a:prstGeom>
          <a:noFill/>
          <a:ln w="19050" cap="flat" cmpd="sng">
            <a:solidFill>
              <a:srgbClr val="000000"/>
            </a:solidFill>
            <a:prstDash val="solid"/>
            <a:round/>
            <a:headEnd type="none" w="med" len="med"/>
            <a:tailEnd type="none" w="med" len="med"/>
          </a:ln>
        </p:spPr>
      </p:cxnSp>
      <p:cxnSp>
        <p:nvCxnSpPr>
          <p:cNvPr id="820" name="Shape 820"/>
          <p:cNvCxnSpPr/>
          <p:nvPr/>
        </p:nvCxnSpPr>
        <p:spPr>
          <a:xfrm>
            <a:off x="5562600" y="3286125"/>
            <a:ext cx="257100" cy="0"/>
          </a:xfrm>
          <a:prstGeom prst="straightConnector1">
            <a:avLst/>
          </a:prstGeom>
          <a:noFill/>
          <a:ln w="19050" cap="flat" cmpd="sng">
            <a:solidFill>
              <a:srgbClr val="000000"/>
            </a:solidFill>
            <a:prstDash val="solid"/>
            <a:round/>
            <a:headEnd type="none" w="med" len="med"/>
            <a:tailEnd type="none" w="med" len="med"/>
          </a:ln>
        </p:spPr>
      </p:cxnSp>
      <p:sp>
        <p:nvSpPr>
          <p:cNvPr id="821" name="Shape 821"/>
          <p:cNvSpPr txBox="1"/>
          <p:nvPr/>
        </p:nvSpPr>
        <p:spPr>
          <a:xfrm>
            <a:off x="5191850" y="4463300"/>
            <a:ext cx="14376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latin typeface="Lato"/>
                <a:ea typeface="Lato"/>
                <a:cs typeface="Lato"/>
                <a:sym typeface="Lato"/>
              </a:rPr>
              <a:t>“The RootFS”</a:t>
            </a:r>
            <a:endParaRPr>
              <a:latin typeface="Lato"/>
              <a:ea typeface="Lato"/>
              <a:cs typeface="Lato"/>
              <a:sym typeface="Lato"/>
            </a:endParaRPr>
          </a:p>
        </p:txBody>
      </p:sp>
      <p:sp>
        <p:nvSpPr>
          <p:cNvPr id="822" name="Shape 822"/>
          <p:cNvSpPr/>
          <p:nvPr/>
        </p:nvSpPr>
        <p:spPr>
          <a:xfrm>
            <a:off x="5751698" y="2451800"/>
            <a:ext cx="119700" cy="538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23" name="Shape 823"/>
          <p:cNvCxnSpPr/>
          <p:nvPr/>
        </p:nvCxnSpPr>
        <p:spPr>
          <a:xfrm>
            <a:off x="5815013" y="1452563"/>
            <a:ext cx="0" cy="3032400"/>
          </a:xfrm>
          <a:prstGeom prst="straightConnector1">
            <a:avLst/>
          </a:prstGeom>
          <a:noFill/>
          <a:ln w="19050" cap="flat" cmpd="sng">
            <a:solidFill>
              <a:srgbClr val="000000"/>
            </a:solidFill>
            <a:prstDash val="solid"/>
            <a:round/>
            <a:headEnd type="none" w="med" len="med"/>
            <a:tailEnd type="none" w="med" len="med"/>
          </a:ln>
        </p:spPr>
      </p:cxnSp>
      <p:cxnSp>
        <p:nvCxnSpPr>
          <p:cNvPr id="824" name="Shape 824"/>
          <p:cNvCxnSpPr/>
          <p:nvPr/>
        </p:nvCxnSpPr>
        <p:spPr>
          <a:xfrm>
            <a:off x="4640023" y="2318618"/>
            <a:ext cx="0" cy="1814400"/>
          </a:xfrm>
          <a:prstGeom prst="straightConnector1">
            <a:avLst/>
          </a:prstGeom>
          <a:noFill/>
          <a:ln w="9525" cap="flat" cmpd="sng">
            <a:solidFill>
              <a:srgbClr val="CCCCCC"/>
            </a:solidFill>
            <a:prstDash val="dot"/>
            <a:round/>
            <a:headEnd type="none" w="med" len="med"/>
            <a:tailEnd type="none" w="med" len="med"/>
          </a:ln>
        </p:spPr>
      </p:cxnSp>
      <p:cxnSp>
        <p:nvCxnSpPr>
          <p:cNvPr id="825" name="Shape 825"/>
          <p:cNvCxnSpPr/>
          <p:nvPr/>
        </p:nvCxnSpPr>
        <p:spPr>
          <a:xfrm>
            <a:off x="2239275" y="4269850"/>
            <a:ext cx="1517400" cy="0"/>
          </a:xfrm>
          <a:prstGeom prst="straightConnector1">
            <a:avLst/>
          </a:prstGeom>
          <a:noFill/>
          <a:ln w="9525" cap="flat" cmpd="sng">
            <a:solidFill>
              <a:srgbClr val="00A4F6"/>
            </a:solidFill>
            <a:prstDash val="solid"/>
            <a:round/>
            <a:headEnd type="none" w="med" len="med"/>
            <a:tailEnd type="triangle" w="med" len="med"/>
          </a:ln>
        </p:spPr>
      </p:cxnSp>
      <p:sp>
        <p:nvSpPr>
          <p:cNvPr id="826" name="Shape 826"/>
          <p:cNvSpPr txBox="1"/>
          <p:nvPr/>
        </p:nvSpPr>
        <p:spPr>
          <a:xfrm>
            <a:off x="5246450" y="4687325"/>
            <a:ext cx="33921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Multiple layers as packaged in windows2016fs-release.</a:t>
            </a:r>
            <a:endParaRPr sz="1000">
              <a:latin typeface="Lato"/>
              <a:ea typeface="Lato"/>
              <a:cs typeface="Lato"/>
              <a:sym typeface="Lato"/>
            </a:endParaRPr>
          </a:p>
        </p:txBody>
      </p:sp>
      <p:sp>
        <p:nvSpPr>
          <p:cNvPr id="827" name="Shape 827"/>
          <p:cNvSpPr txBox="1"/>
          <p:nvPr/>
        </p:nvSpPr>
        <p:spPr>
          <a:xfrm>
            <a:off x="4640025" y="235941"/>
            <a:ext cx="1437600" cy="40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Lato"/>
                <a:ea typeface="Lato"/>
                <a:cs typeface="Lato"/>
                <a:sym typeface="Lato"/>
              </a:rPr>
              <a:t>Resulting container image at runtime.</a:t>
            </a:r>
            <a:endParaRPr sz="1000">
              <a:latin typeface="Lato"/>
              <a:ea typeface="Lato"/>
              <a:cs typeface="Lato"/>
              <a:sym typeface="Lato"/>
            </a:endParaRPr>
          </a:p>
        </p:txBody>
      </p:sp>
      <p:grpSp>
        <p:nvGrpSpPr>
          <p:cNvPr id="828" name="Shape 828"/>
          <p:cNvGrpSpPr/>
          <p:nvPr/>
        </p:nvGrpSpPr>
        <p:grpSpPr>
          <a:xfrm>
            <a:off x="4089025" y="995463"/>
            <a:ext cx="596400" cy="359100"/>
            <a:chOff x="4089025" y="995463"/>
            <a:chExt cx="596400" cy="359100"/>
          </a:xfrm>
        </p:grpSpPr>
        <p:sp>
          <p:nvSpPr>
            <p:cNvPr id="829" name="Shape 829"/>
            <p:cNvSpPr/>
            <p:nvPr/>
          </p:nvSpPr>
          <p:spPr>
            <a:xfrm rot="-549948">
              <a:off x="4148983" y="1020031"/>
              <a:ext cx="476484" cy="309965"/>
            </a:xfrm>
            <a:prstGeom prst="teardrop">
              <a:avLst>
                <a:gd name="adj" fmla="val 10000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30" name="Shape 830"/>
            <p:cNvCxnSpPr/>
            <p:nvPr/>
          </p:nvCxnSpPr>
          <p:spPr>
            <a:xfrm rot="1146185">
              <a:off x="4454886" y="1029806"/>
              <a:ext cx="130168" cy="0"/>
            </a:xfrm>
            <a:prstGeom prst="straightConnector1">
              <a:avLst/>
            </a:prstGeom>
            <a:noFill/>
            <a:ln w="28575" cap="flat" cmpd="sng">
              <a:solidFill>
                <a:schemeClr val="accent2"/>
              </a:solidFill>
              <a:prstDash val="solid"/>
              <a:round/>
              <a:headEnd type="none" w="med" len="med"/>
              <a:tailEnd type="none" w="med" len="med"/>
            </a:ln>
          </p:spPr>
        </p:cxnSp>
        <p:cxnSp>
          <p:nvCxnSpPr>
            <p:cNvPr id="831" name="Shape 831"/>
            <p:cNvCxnSpPr>
              <a:stCxn id="829" idx="6"/>
              <a:endCxn id="829" idx="0"/>
            </p:cNvCxnSpPr>
            <p:nvPr/>
          </p:nvCxnSpPr>
          <p:spPr>
            <a:xfrm>
              <a:off x="4324225" y="1033413"/>
              <a:ext cx="298200" cy="103800"/>
            </a:xfrm>
            <a:prstGeom prst="straightConnector1">
              <a:avLst/>
            </a:prstGeom>
            <a:noFill/>
            <a:ln w="28575" cap="flat" cmpd="sng">
              <a:solidFill>
                <a:schemeClr val="accent2"/>
              </a:solidFill>
              <a:prstDash val="solid"/>
              <a:round/>
              <a:headEnd type="none" w="med" len="med"/>
              <a:tailEnd type="none" w="med" len="med"/>
            </a:ln>
          </p:spPr>
        </p:cxnSp>
        <p:cxnSp>
          <p:nvCxnSpPr>
            <p:cNvPr id="832" name="Shape 832"/>
            <p:cNvCxnSpPr/>
            <p:nvPr/>
          </p:nvCxnSpPr>
          <p:spPr>
            <a:xfrm rot="1149104">
              <a:off x="4189137" y="1152136"/>
              <a:ext cx="439844" cy="0"/>
            </a:xfrm>
            <a:prstGeom prst="straightConnector1">
              <a:avLst/>
            </a:prstGeom>
            <a:noFill/>
            <a:ln w="28575" cap="flat" cmpd="sng">
              <a:solidFill>
                <a:schemeClr val="accent2"/>
              </a:solidFill>
              <a:prstDash val="solid"/>
              <a:round/>
              <a:headEnd type="none" w="med" len="med"/>
              <a:tailEnd type="none" w="med" len="med"/>
            </a:ln>
          </p:spPr>
        </p:cxnSp>
        <p:cxnSp>
          <p:nvCxnSpPr>
            <p:cNvPr id="833" name="Shape 833"/>
            <p:cNvCxnSpPr/>
            <p:nvPr/>
          </p:nvCxnSpPr>
          <p:spPr>
            <a:xfrm rot="1149104">
              <a:off x="4131278" y="1212447"/>
              <a:ext cx="439844" cy="0"/>
            </a:xfrm>
            <a:prstGeom prst="straightConnector1">
              <a:avLst/>
            </a:prstGeom>
            <a:noFill/>
            <a:ln w="28575" cap="flat" cmpd="sng">
              <a:solidFill>
                <a:schemeClr val="accent2"/>
              </a:solidFill>
              <a:prstDash val="solid"/>
              <a:round/>
              <a:headEnd type="none" w="med" len="med"/>
              <a:tailEnd type="none" w="med" len="med"/>
            </a:ln>
          </p:spPr>
        </p:cxnSp>
        <p:cxnSp>
          <p:nvCxnSpPr>
            <p:cNvPr id="834" name="Shape 834"/>
            <p:cNvCxnSpPr/>
            <p:nvPr/>
          </p:nvCxnSpPr>
          <p:spPr>
            <a:xfrm rot="1146913">
              <a:off x="4144808" y="1271046"/>
              <a:ext cx="287661" cy="0"/>
            </a:xfrm>
            <a:prstGeom prst="straightConnector1">
              <a:avLst/>
            </a:prstGeom>
            <a:noFill/>
            <a:ln w="28575" cap="flat" cmpd="sng">
              <a:solidFill>
                <a:schemeClr val="accent2"/>
              </a:solidFill>
              <a:prstDash val="solid"/>
              <a:round/>
              <a:headEnd type="none" w="med" len="med"/>
              <a:tailEnd type="none" w="med" len="med"/>
            </a:ln>
          </p:spPr>
        </p:cxnSp>
      </p:grpSp>
      <p:cxnSp>
        <p:nvCxnSpPr>
          <p:cNvPr id="835" name="Shape 835"/>
          <p:cNvCxnSpPr/>
          <p:nvPr/>
        </p:nvCxnSpPr>
        <p:spPr>
          <a:xfrm rot="1143502">
            <a:off x="7093906" y="1952550"/>
            <a:ext cx="444674" cy="0"/>
          </a:xfrm>
          <a:prstGeom prst="straightConnector1">
            <a:avLst/>
          </a:prstGeom>
          <a:noFill/>
          <a:ln w="19050" cap="flat" cmpd="sng">
            <a:solidFill>
              <a:schemeClr val="accent2"/>
            </a:solidFill>
            <a:prstDash val="solid"/>
            <a:round/>
            <a:headEnd type="none" w="med" len="med"/>
            <a:tailEnd type="none" w="med" len="med"/>
          </a:ln>
        </p:spPr>
      </p:cxnSp>
      <p:cxnSp>
        <p:nvCxnSpPr>
          <p:cNvPr id="836" name="Shape 836"/>
          <p:cNvCxnSpPr/>
          <p:nvPr/>
        </p:nvCxnSpPr>
        <p:spPr>
          <a:xfrm rot="1143502">
            <a:off x="7035408" y="2013387"/>
            <a:ext cx="444674" cy="0"/>
          </a:xfrm>
          <a:prstGeom prst="straightConnector1">
            <a:avLst/>
          </a:prstGeom>
          <a:noFill/>
          <a:ln w="19050" cap="flat" cmpd="sng">
            <a:solidFill>
              <a:schemeClr val="accent2"/>
            </a:solidFill>
            <a:prstDash val="solid"/>
            <a:round/>
            <a:headEnd type="none" w="med" len="med"/>
            <a:tailEnd type="none" w="med" len="med"/>
          </a:ln>
        </p:spPr>
      </p:cxnSp>
      <p:cxnSp>
        <p:nvCxnSpPr>
          <p:cNvPr id="837" name="Shape 837"/>
          <p:cNvCxnSpPr/>
          <p:nvPr/>
        </p:nvCxnSpPr>
        <p:spPr>
          <a:xfrm rot="1143502">
            <a:off x="6976910" y="2074223"/>
            <a:ext cx="444674" cy="0"/>
          </a:xfrm>
          <a:prstGeom prst="straightConnector1">
            <a:avLst/>
          </a:prstGeom>
          <a:noFill/>
          <a:ln w="19050" cap="flat" cmpd="sng">
            <a:solidFill>
              <a:schemeClr val="accent2"/>
            </a:solidFill>
            <a:prstDash val="solid"/>
            <a:round/>
            <a:headEnd type="none" w="med" len="med"/>
            <a:tailEnd type="none" w="med" len="med"/>
          </a:ln>
        </p:spPr>
      </p:cxnSp>
      <p:cxnSp>
        <p:nvCxnSpPr>
          <p:cNvPr id="838" name="Shape 838"/>
          <p:cNvCxnSpPr/>
          <p:nvPr/>
        </p:nvCxnSpPr>
        <p:spPr>
          <a:xfrm rot="1143502">
            <a:off x="6918411" y="2135060"/>
            <a:ext cx="444674" cy="0"/>
          </a:xfrm>
          <a:prstGeom prst="straightConnector1">
            <a:avLst/>
          </a:prstGeom>
          <a:noFill/>
          <a:ln w="19050" cap="flat" cmpd="sng">
            <a:solidFill>
              <a:schemeClr val="accent2"/>
            </a:solidFill>
            <a:prstDash val="solid"/>
            <a:round/>
            <a:headEnd type="none" w="med" len="med"/>
            <a:tailEnd type="none" w="med" len="med"/>
          </a:ln>
        </p:spPr>
      </p:cxnSp>
      <p:cxnSp>
        <p:nvCxnSpPr>
          <p:cNvPr id="839" name="Shape 839"/>
          <p:cNvCxnSpPr/>
          <p:nvPr/>
        </p:nvCxnSpPr>
        <p:spPr>
          <a:xfrm rot="1143502">
            <a:off x="6859913" y="2195897"/>
            <a:ext cx="444674" cy="0"/>
          </a:xfrm>
          <a:prstGeom prst="straightConnector1">
            <a:avLst/>
          </a:prstGeom>
          <a:noFill/>
          <a:ln w="19050" cap="flat" cmpd="sng">
            <a:solidFill>
              <a:schemeClr val="accent2"/>
            </a:solidFill>
            <a:prstDash val="solid"/>
            <a:round/>
            <a:headEnd type="none" w="med" len="med"/>
            <a:tailEnd type="none" w="med" len="med"/>
          </a:ln>
        </p:spPr>
      </p:cxnSp>
      <p:grpSp>
        <p:nvGrpSpPr>
          <p:cNvPr id="840" name="Shape 840"/>
          <p:cNvGrpSpPr/>
          <p:nvPr/>
        </p:nvGrpSpPr>
        <p:grpSpPr>
          <a:xfrm>
            <a:off x="6872112" y="1037726"/>
            <a:ext cx="596400" cy="359100"/>
            <a:chOff x="8124750" y="3206713"/>
            <a:chExt cx="596400" cy="359100"/>
          </a:xfrm>
        </p:grpSpPr>
        <p:sp>
          <p:nvSpPr>
            <p:cNvPr id="841" name="Shape 841"/>
            <p:cNvSpPr/>
            <p:nvPr/>
          </p:nvSpPr>
          <p:spPr>
            <a:xfrm rot="-549948">
              <a:off x="8184708" y="3231281"/>
              <a:ext cx="476484" cy="309965"/>
            </a:xfrm>
            <a:prstGeom prst="teardrop">
              <a:avLst>
                <a:gd name="adj" fmla="val 10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2" name="Shape 842"/>
            <p:cNvCxnSpPr/>
            <p:nvPr/>
          </p:nvCxnSpPr>
          <p:spPr>
            <a:xfrm rot="1146185">
              <a:off x="8490611" y="3241056"/>
              <a:ext cx="130168" cy="0"/>
            </a:xfrm>
            <a:prstGeom prst="straightConnector1">
              <a:avLst/>
            </a:prstGeom>
            <a:noFill/>
            <a:ln w="19050" cap="flat" cmpd="sng">
              <a:solidFill>
                <a:schemeClr val="accent2"/>
              </a:solidFill>
              <a:prstDash val="solid"/>
              <a:round/>
              <a:headEnd type="none" w="med" len="med"/>
              <a:tailEnd type="none" w="med" len="med"/>
            </a:ln>
          </p:spPr>
        </p:cxnSp>
        <p:cxnSp>
          <p:nvCxnSpPr>
            <p:cNvPr id="843" name="Shape 843"/>
            <p:cNvCxnSpPr>
              <a:stCxn id="841" idx="6"/>
              <a:endCxn id="841" idx="0"/>
            </p:cNvCxnSpPr>
            <p:nvPr/>
          </p:nvCxnSpPr>
          <p:spPr>
            <a:xfrm>
              <a:off x="8359950" y="3244663"/>
              <a:ext cx="298200" cy="103800"/>
            </a:xfrm>
            <a:prstGeom prst="straightConnector1">
              <a:avLst/>
            </a:prstGeom>
            <a:noFill/>
            <a:ln w="19050" cap="flat" cmpd="sng">
              <a:solidFill>
                <a:schemeClr val="accent2"/>
              </a:solidFill>
              <a:prstDash val="solid"/>
              <a:round/>
              <a:headEnd type="none" w="med" len="med"/>
              <a:tailEnd type="none" w="med" len="med"/>
            </a:ln>
          </p:spPr>
        </p:cxnSp>
        <p:cxnSp>
          <p:nvCxnSpPr>
            <p:cNvPr id="844" name="Shape 844"/>
            <p:cNvCxnSpPr/>
            <p:nvPr/>
          </p:nvCxnSpPr>
          <p:spPr>
            <a:xfrm rot="1149104">
              <a:off x="8224862" y="3363386"/>
              <a:ext cx="439844" cy="0"/>
            </a:xfrm>
            <a:prstGeom prst="straightConnector1">
              <a:avLst/>
            </a:prstGeom>
            <a:noFill/>
            <a:ln w="19050" cap="flat" cmpd="sng">
              <a:solidFill>
                <a:schemeClr val="accent2"/>
              </a:solidFill>
              <a:prstDash val="solid"/>
              <a:round/>
              <a:headEnd type="none" w="med" len="med"/>
              <a:tailEnd type="none" w="med" len="med"/>
            </a:ln>
          </p:spPr>
        </p:cxnSp>
        <p:cxnSp>
          <p:nvCxnSpPr>
            <p:cNvPr id="845" name="Shape 845"/>
            <p:cNvCxnSpPr/>
            <p:nvPr/>
          </p:nvCxnSpPr>
          <p:spPr>
            <a:xfrm rot="1149104">
              <a:off x="8167003" y="3423697"/>
              <a:ext cx="439844" cy="0"/>
            </a:xfrm>
            <a:prstGeom prst="straightConnector1">
              <a:avLst/>
            </a:prstGeom>
            <a:noFill/>
            <a:ln w="19050" cap="flat" cmpd="sng">
              <a:solidFill>
                <a:schemeClr val="accent2"/>
              </a:solidFill>
              <a:prstDash val="solid"/>
              <a:round/>
              <a:headEnd type="none" w="med" len="med"/>
              <a:tailEnd type="none" w="med" len="med"/>
            </a:ln>
          </p:spPr>
        </p:cxnSp>
        <p:cxnSp>
          <p:nvCxnSpPr>
            <p:cNvPr id="846" name="Shape 846"/>
            <p:cNvCxnSpPr/>
            <p:nvPr/>
          </p:nvCxnSpPr>
          <p:spPr>
            <a:xfrm rot="1146913">
              <a:off x="8180533" y="3482296"/>
              <a:ext cx="287661" cy="0"/>
            </a:xfrm>
            <a:prstGeom prst="straightConnector1">
              <a:avLst/>
            </a:prstGeom>
            <a:noFill/>
            <a:ln w="19050" cap="flat" cmpd="sng">
              <a:solidFill>
                <a:schemeClr val="accent2"/>
              </a:solidFill>
              <a:prstDash val="solid"/>
              <a:round/>
              <a:headEnd type="none" w="med" len="med"/>
              <a:tailEnd type="none" w="med" len="med"/>
            </a:ln>
          </p:spPr>
        </p:cxnSp>
      </p:grpSp>
      <p:sp>
        <p:nvSpPr>
          <p:cNvPr id="847" name="Shape 847"/>
          <p:cNvSpPr/>
          <p:nvPr/>
        </p:nvSpPr>
        <p:spPr>
          <a:xfrm rot="-549948">
            <a:off x="6932070" y="341294"/>
            <a:ext cx="476484" cy="309965"/>
          </a:xfrm>
          <a:prstGeom prst="teardrop">
            <a:avLst>
              <a:gd name="adj" fmla="val 10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8" name="Shape 848"/>
          <p:cNvCxnSpPr/>
          <p:nvPr/>
        </p:nvCxnSpPr>
        <p:spPr>
          <a:xfrm>
            <a:off x="295275" y="1264775"/>
            <a:ext cx="924300" cy="0"/>
          </a:xfrm>
          <a:prstGeom prst="straightConnector1">
            <a:avLst/>
          </a:prstGeom>
          <a:noFill/>
          <a:ln w="9525" cap="flat" cmpd="sng">
            <a:solidFill>
              <a:srgbClr val="00A4F6"/>
            </a:solidFill>
            <a:prstDash val="solid"/>
            <a:round/>
            <a:headEnd type="none" w="med" len="med"/>
            <a:tailEnd type="none" w="med" len="med"/>
          </a:ln>
        </p:spPr>
      </p:cxnSp>
    </p:spTree>
    <p:extLst>
      <p:ext uri="{BB962C8B-B14F-4D97-AF65-F5344CB8AC3E}">
        <p14:creationId xmlns:p14="http://schemas.microsoft.com/office/powerpoint/2010/main" val="3185215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p:txBody>
          <a:bodyPr/>
          <a:lstStyle/>
          <a:p>
            <a:pPr lvl="0"/>
            <a:r>
              <a:rPr lang="en-US" dirty="0"/>
              <a:t>Hosted Web Core</a:t>
            </a:r>
            <a:br>
              <a:rPr lang="en-US" dirty="0"/>
            </a:br>
            <a:endParaRPr lang="en-US" dirty="0"/>
          </a:p>
        </p:txBody>
      </p:sp>
      <p:sp>
        <p:nvSpPr>
          <p:cNvPr id="633" name="Shape 633"/>
          <p:cNvSpPr txBox="1">
            <a:spLocks noGrp="1"/>
          </p:cNvSpPr>
          <p:nvPr>
            <p:ph type="subTitle" idx="1"/>
          </p:nvPr>
        </p:nvSpPr>
        <p:spPr/>
        <p:txBody>
          <a:bodyPr/>
          <a:lstStyle/>
          <a:p>
            <a:pPr lvl="0"/>
            <a:r>
              <a:rPr lang="en-US" dirty="0"/>
              <a:t>Building web applications on Windows 2016 Containers</a:t>
            </a:r>
            <a:endParaRPr lang="en" dirty="0"/>
          </a:p>
        </p:txBody>
      </p:sp>
    </p:spTree>
    <p:extLst>
      <p:ext uri="{BB962C8B-B14F-4D97-AF65-F5344CB8AC3E}">
        <p14:creationId xmlns:p14="http://schemas.microsoft.com/office/powerpoint/2010/main" val="3427093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7FED-5268-46BF-9A5C-0A0881B432AC}"/>
              </a:ext>
            </a:extLst>
          </p:cNvPr>
          <p:cNvSpPr>
            <a:spLocks noGrp="1"/>
          </p:cNvSpPr>
          <p:nvPr>
            <p:ph type="title"/>
          </p:nvPr>
        </p:nvSpPr>
        <p:spPr/>
        <p:txBody>
          <a:bodyPr/>
          <a:lstStyle/>
          <a:p>
            <a:r>
              <a:rPr lang="en-US" dirty="0"/>
              <a:t>HWC Default Enabled Modules</a:t>
            </a:r>
          </a:p>
        </p:txBody>
      </p:sp>
      <p:sp>
        <p:nvSpPr>
          <p:cNvPr id="3" name="Text Placeholder 2">
            <a:extLst>
              <a:ext uri="{FF2B5EF4-FFF2-40B4-BE49-F238E27FC236}">
                <a16:creationId xmlns:a16="http://schemas.microsoft.com/office/drawing/2014/main" id="{72B98F3C-D69B-459D-94DD-E4A1A56CF53B}"/>
              </a:ext>
            </a:extLst>
          </p:cNvPr>
          <p:cNvSpPr>
            <a:spLocks noGrp="1"/>
          </p:cNvSpPr>
          <p:nvPr>
            <p:ph type="body" idx="1"/>
          </p:nvPr>
        </p:nvSpPr>
        <p:spPr>
          <a:xfrm>
            <a:off x="915400" y="900400"/>
            <a:ext cx="3499203" cy="3769500"/>
          </a:xfrm>
        </p:spPr>
        <p:txBody>
          <a:bodyPr/>
          <a:lstStyle/>
          <a:p>
            <a:pPr fontAlgn="base"/>
            <a:r>
              <a:rPr lang="en-US" b="1" dirty="0" err="1"/>
              <a:t>HttpCacheModule</a:t>
            </a:r>
            <a:r>
              <a:rPr lang="en-US" dirty="0"/>
              <a:t> - Allows HTTP output caching at the kernel layer</a:t>
            </a:r>
          </a:p>
          <a:p>
            <a:pPr fontAlgn="base"/>
            <a:r>
              <a:rPr lang="en-US" b="1" dirty="0" err="1"/>
              <a:t>StaticCompressionModule</a:t>
            </a:r>
            <a:r>
              <a:rPr lang="en-US" dirty="0"/>
              <a:t> - Standard </a:t>
            </a:r>
            <a:r>
              <a:rPr lang="en-US" dirty="0" err="1"/>
              <a:t>gzip</a:t>
            </a:r>
            <a:r>
              <a:rPr lang="en-US" dirty="0"/>
              <a:t> static file compression</a:t>
            </a:r>
          </a:p>
          <a:p>
            <a:pPr fontAlgn="base"/>
            <a:r>
              <a:rPr lang="en-US" b="1" dirty="0" err="1"/>
              <a:t>DefaultDocumentModule</a:t>
            </a:r>
            <a:r>
              <a:rPr lang="en-US" dirty="0"/>
              <a:t> - Allows IIS to pickup a “default document” on disk by convention (default.html, index.aspx </a:t>
            </a:r>
            <a:r>
              <a:rPr lang="en-US" dirty="0" err="1"/>
              <a:t>etc</a:t>
            </a:r>
            <a:r>
              <a:rPr lang="en-US" dirty="0"/>
              <a:t>) without it being specified in the URL</a:t>
            </a:r>
          </a:p>
          <a:p>
            <a:pPr fontAlgn="base"/>
            <a:r>
              <a:rPr lang="en-US" b="1" dirty="0" err="1"/>
              <a:t>DirectoryListingModule</a:t>
            </a:r>
            <a:r>
              <a:rPr lang="en-US" dirty="0"/>
              <a:t> - Allows browsing of files on disk</a:t>
            </a:r>
          </a:p>
          <a:p>
            <a:pPr fontAlgn="base"/>
            <a:r>
              <a:rPr lang="en-US" b="1" dirty="0" err="1"/>
              <a:t>IsapiFilterModule</a:t>
            </a:r>
            <a:r>
              <a:rPr lang="en-US" dirty="0"/>
              <a:t> - Core module, things break without it</a:t>
            </a:r>
          </a:p>
        </p:txBody>
      </p:sp>
      <p:sp>
        <p:nvSpPr>
          <p:cNvPr id="5" name="Text Placeholder 2">
            <a:extLst>
              <a:ext uri="{FF2B5EF4-FFF2-40B4-BE49-F238E27FC236}">
                <a16:creationId xmlns:a16="http://schemas.microsoft.com/office/drawing/2014/main" id="{E0314EE0-3F51-4C4F-936E-62441ADF179E}"/>
              </a:ext>
            </a:extLst>
          </p:cNvPr>
          <p:cNvSpPr txBox="1">
            <a:spLocks/>
          </p:cNvSpPr>
          <p:nvPr/>
        </p:nvSpPr>
        <p:spPr>
          <a:xfrm>
            <a:off x="4729397" y="900400"/>
            <a:ext cx="3499203" cy="37695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fontAlgn="base"/>
            <a:r>
              <a:rPr lang="en-US" b="1" dirty="0" err="1"/>
              <a:t>ProtocolSupportModule</a:t>
            </a:r>
            <a:r>
              <a:rPr lang="en-US" dirty="0"/>
              <a:t> - Support responding to OPTIONS and HEAD requests </a:t>
            </a:r>
            <a:r>
              <a:rPr lang="en-US" dirty="0" err="1"/>
              <a:t>etc</a:t>
            </a:r>
            <a:endParaRPr lang="en-US" dirty="0"/>
          </a:p>
          <a:p>
            <a:pPr fontAlgn="base"/>
            <a:r>
              <a:rPr lang="en-US" b="1" dirty="0" err="1"/>
              <a:t>StaticFileModule</a:t>
            </a:r>
            <a:r>
              <a:rPr lang="en-US" dirty="0"/>
              <a:t> - Serves static file content</a:t>
            </a:r>
          </a:p>
          <a:p>
            <a:pPr fontAlgn="base"/>
            <a:r>
              <a:rPr lang="en-US" b="1" dirty="0" err="1"/>
              <a:t>AnonymousAuthenticationModule</a:t>
            </a:r>
            <a:r>
              <a:rPr lang="en-US" dirty="0"/>
              <a:t> - Allows unauthenticated users</a:t>
            </a:r>
          </a:p>
          <a:p>
            <a:pPr fontAlgn="base"/>
            <a:r>
              <a:rPr lang="en-US" b="1" dirty="0" err="1"/>
              <a:t>WindowsAuthentication</a:t>
            </a:r>
            <a:r>
              <a:rPr lang="en-US" dirty="0"/>
              <a:t> - Supports authenticating users using Windows auth.</a:t>
            </a:r>
          </a:p>
          <a:p>
            <a:pPr fontAlgn="base"/>
            <a:r>
              <a:rPr lang="en-US" b="1" dirty="0" err="1"/>
              <a:t>RequestFilteringModule</a:t>
            </a:r>
            <a:r>
              <a:rPr lang="en-US" dirty="0"/>
              <a:t> - Can set URL, filename, extensions, char restrictions. </a:t>
            </a:r>
          </a:p>
        </p:txBody>
      </p:sp>
    </p:spTree>
    <p:extLst>
      <p:ext uri="{BB962C8B-B14F-4D97-AF65-F5344CB8AC3E}">
        <p14:creationId xmlns:p14="http://schemas.microsoft.com/office/powerpoint/2010/main" val="1510110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7FED-5268-46BF-9A5C-0A0881B432AC}"/>
              </a:ext>
            </a:extLst>
          </p:cNvPr>
          <p:cNvSpPr>
            <a:spLocks noGrp="1"/>
          </p:cNvSpPr>
          <p:nvPr>
            <p:ph type="title"/>
          </p:nvPr>
        </p:nvSpPr>
        <p:spPr/>
        <p:txBody>
          <a:bodyPr/>
          <a:lstStyle/>
          <a:p>
            <a:r>
              <a:rPr lang="en-US" dirty="0"/>
              <a:t>HWC Default Enabled Modules</a:t>
            </a:r>
          </a:p>
        </p:txBody>
      </p:sp>
      <p:sp>
        <p:nvSpPr>
          <p:cNvPr id="3" name="Text Placeholder 2">
            <a:extLst>
              <a:ext uri="{FF2B5EF4-FFF2-40B4-BE49-F238E27FC236}">
                <a16:creationId xmlns:a16="http://schemas.microsoft.com/office/drawing/2014/main" id="{72B98F3C-D69B-459D-94DD-E4A1A56CF53B}"/>
              </a:ext>
            </a:extLst>
          </p:cNvPr>
          <p:cNvSpPr>
            <a:spLocks noGrp="1"/>
          </p:cNvSpPr>
          <p:nvPr>
            <p:ph type="body" idx="1"/>
          </p:nvPr>
        </p:nvSpPr>
        <p:spPr>
          <a:xfrm>
            <a:off x="915400" y="900400"/>
            <a:ext cx="3499203" cy="3769500"/>
          </a:xfrm>
        </p:spPr>
        <p:txBody>
          <a:bodyPr/>
          <a:lstStyle/>
          <a:p>
            <a:pPr fontAlgn="base"/>
            <a:r>
              <a:rPr lang="en-US" b="1" dirty="0" err="1"/>
              <a:t>CustomErrorModule</a:t>
            </a:r>
            <a:r>
              <a:rPr lang="en-US" dirty="0"/>
              <a:t> – Allows for custom error handlers</a:t>
            </a:r>
          </a:p>
          <a:p>
            <a:pPr fontAlgn="base"/>
            <a:r>
              <a:rPr lang="en-US" b="1" dirty="0" err="1"/>
              <a:t>IsapiModule</a:t>
            </a:r>
            <a:r>
              <a:rPr lang="en-US" b="1" dirty="0"/>
              <a:t> </a:t>
            </a:r>
            <a:r>
              <a:rPr lang="en-US" dirty="0"/>
              <a:t>– Allows for </a:t>
            </a:r>
            <a:r>
              <a:rPr lang="en-US" dirty="0" err="1"/>
              <a:t>Isapi</a:t>
            </a:r>
            <a:r>
              <a:rPr lang="en-US" dirty="0"/>
              <a:t> handlers – not as efficient as managed .NET handlers</a:t>
            </a:r>
          </a:p>
          <a:p>
            <a:pPr fontAlgn="base"/>
            <a:r>
              <a:rPr lang="en-US" b="1" dirty="0" err="1"/>
              <a:t>HttpLoggingModule</a:t>
            </a:r>
            <a:r>
              <a:rPr lang="en-US" dirty="0"/>
              <a:t> - Allows you to configure HTTP logging, however it appears it isn’t configurable and is disabled (use RTR logs instead)</a:t>
            </a:r>
          </a:p>
          <a:p>
            <a:pPr fontAlgn="base"/>
            <a:r>
              <a:rPr lang="en-US" b="1" dirty="0" err="1"/>
              <a:t>ConfigurationValidationModule</a:t>
            </a:r>
            <a:r>
              <a:rPr lang="en-US" dirty="0"/>
              <a:t> – Provides configuration validation </a:t>
            </a:r>
          </a:p>
          <a:p>
            <a:pPr fontAlgn="base"/>
            <a:r>
              <a:rPr lang="en-US" b="1" dirty="0" err="1"/>
              <a:t>OutputCache</a:t>
            </a:r>
            <a:r>
              <a:rPr lang="en-US" dirty="0"/>
              <a:t> - stores the generated output of pages</a:t>
            </a:r>
          </a:p>
          <a:p>
            <a:pPr fontAlgn="base"/>
            <a:r>
              <a:rPr lang="en-US" b="1" dirty="0"/>
              <a:t>Session</a:t>
            </a:r>
            <a:r>
              <a:rPr lang="en-US" dirty="0"/>
              <a:t> - ASP.NET session state so commonly used by webforms apps</a:t>
            </a:r>
          </a:p>
        </p:txBody>
      </p:sp>
      <p:sp>
        <p:nvSpPr>
          <p:cNvPr id="5" name="Text Placeholder 2">
            <a:extLst>
              <a:ext uri="{FF2B5EF4-FFF2-40B4-BE49-F238E27FC236}">
                <a16:creationId xmlns:a16="http://schemas.microsoft.com/office/drawing/2014/main" id="{E0314EE0-3F51-4C4F-936E-62441ADF179E}"/>
              </a:ext>
            </a:extLst>
          </p:cNvPr>
          <p:cNvSpPr txBox="1">
            <a:spLocks/>
          </p:cNvSpPr>
          <p:nvPr/>
        </p:nvSpPr>
        <p:spPr>
          <a:xfrm>
            <a:off x="4729397" y="900400"/>
            <a:ext cx="3725055" cy="37695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fontAlgn="base"/>
            <a:r>
              <a:rPr lang="en-US" b="1" dirty="0" err="1"/>
              <a:t>FormsAuthentication</a:t>
            </a:r>
            <a:r>
              <a:rPr lang="en-US" dirty="0"/>
              <a:t> - Common auth mechanism used by internet facing ASP.NET web apps. It’s up to the app to auth the user and this module takes care of validating the set cookie on subsequent requests.</a:t>
            </a:r>
          </a:p>
          <a:p>
            <a:pPr fontAlgn="base"/>
            <a:r>
              <a:rPr lang="en-US" b="1" dirty="0" err="1"/>
              <a:t>DefaultAuthentication</a:t>
            </a:r>
            <a:r>
              <a:rPr lang="en-US" dirty="0"/>
              <a:t> - Required, ensures there’s always a current principal instance and fires the authenticate event.</a:t>
            </a:r>
          </a:p>
          <a:p>
            <a:pPr fontAlgn="base"/>
            <a:r>
              <a:rPr lang="en-US" b="1" dirty="0" err="1"/>
              <a:t>RoleManager</a:t>
            </a:r>
            <a:r>
              <a:rPr lang="en-US" dirty="0"/>
              <a:t> - Supports ASP.NET apps that use the Role Manager authorization framework.</a:t>
            </a:r>
          </a:p>
          <a:p>
            <a:pPr fontAlgn="base"/>
            <a:r>
              <a:rPr lang="en-US" b="1" dirty="0" err="1"/>
              <a:t>UrlAuthorization</a:t>
            </a:r>
            <a:r>
              <a:rPr lang="en-US" dirty="0"/>
              <a:t> - Determines if the current request is authorized to visit the current URL</a:t>
            </a:r>
          </a:p>
        </p:txBody>
      </p:sp>
    </p:spTree>
    <p:extLst>
      <p:ext uri="{BB962C8B-B14F-4D97-AF65-F5344CB8AC3E}">
        <p14:creationId xmlns:p14="http://schemas.microsoft.com/office/powerpoint/2010/main" val="248544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7FED-5268-46BF-9A5C-0A0881B432AC}"/>
              </a:ext>
            </a:extLst>
          </p:cNvPr>
          <p:cNvSpPr>
            <a:spLocks noGrp="1"/>
          </p:cNvSpPr>
          <p:nvPr>
            <p:ph type="title"/>
          </p:nvPr>
        </p:nvSpPr>
        <p:spPr/>
        <p:txBody>
          <a:bodyPr/>
          <a:lstStyle/>
          <a:p>
            <a:r>
              <a:rPr lang="en-US" dirty="0"/>
              <a:t>HWC Default Enabled Modules</a:t>
            </a:r>
          </a:p>
        </p:txBody>
      </p:sp>
      <p:sp>
        <p:nvSpPr>
          <p:cNvPr id="3" name="Text Placeholder 2">
            <a:extLst>
              <a:ext uri="{FF2B5EF4-FFF2-40B4-BE49-F238E27FC236}">
                <a16:creationId xmlns:a16="http://schemas.microsoft.com/office/drawing/2014/main" id="{72B98F3C-D69B-459D-94DD-E4A1A56CF53B}"/>
              </a:ext>
            </a:extLst>
          </p:cNvPr>
          <p:cNvSpPr>
            <a:spLocks noGrp="1"/>
          </p:cNvSpPr>
          <p:nvPr>
            <p:ph type="body" idx="1"/>
          </p:nvPr>
        </p:nvSpPr>
        <p:spPr>
          <a:xfrm>
            <a:off x="915400" y="900400"/>
            <a:ext cx="3499203" cy="3769500"/>
          </a:xfrm>
        </p:spPr>
        <p:txBody>
          <a:bodyPr/>
          <a:lstStyle/>
          <a:p>
            <a:pPr fontAlgn="base"/>
            <a:r>
              <a:rPr lang="en-US" b="1" dirty="0" err="1"/>
              <a:t>FileAuthorization</a:t>
            </a:r>
            <a:r>
              <a:rPr lang="en-US" dirty="0"/>
              <a:t> - Determines if the current request is authorized to visit the current file based off NTFS file perms</a:t>
            </a:r>
          </a:p>
          <a:p>
            <a:pPr fontAlgn="base"/>
            <a:r>
              <a:rPr lang="en-US" b="1" dirty="0" err="1"/>
              <a:t>AnonymousIdentification</a:t>
            </a:r>
            <a:r>
              <a:rPr lang="en-US" dirty="0"/>
              <a:t> - Allows anonymous auth to be configured</a:t>
            </a:r>
          </a:p>
          <a:p>
            <a:pPr fontAlgn="base"/>
            <a:r>
              <a:rPr lang="en-US" b="1" dirty="0"/>
              <a:t>Profile</a:t>
            </a:r>
            <a:r>
              <a:rPr lang="en-US" dirty="0"/>
              <a:t> - Manages the creation of the user profile and profile events if the app uses the Profile API</a:t>
            </a:r>
          </a:p>
          <a:p>
            <a:pPr fontAlgn="base"/>
            <a:r>
              <a:rPr lang="en-US" b="1" dirty="0" err="1"/>
              <a:t>UrlMappingsModule</a:t>
            </a:r>
            <a:r>
              <a:rPr lang="en-US" dirty="0"/>
              <a:t> - Allows some limited URL rewriting</a:t>
            </a:r>
          </a:p>
          <a:p>
            <a:pPr fontAlgn="base"/>
            <a:r>
              <a:rPr lang="en-US" b="1" dirty="0"/>
              <a:t>UrlRoutingModule-4.0</a:t>
            </a:r>
            <a:r>
              <a:rPr lang="en-US" dirty="0"/>
              <a:t> - More advanced version for </a:t>
            </a:r>
            <a:r>
              <a:rPr lang="en-US" dirty="0" err="1"/>
              <a:t>Url</a:t>
            </a:r>
            <a:r>
              <a:rPr lang="en-US" dirty="0"/>
              <a:t> rewriting found in .NET 4</a:t>
            </a:r>
          </a:p>
        </p:txBody>
      </p:sp>
      <p:sp>
        <p:nvSpPr>
          <p:cNvPr id="5" name="Text Placeholder 2">
            <a:extLst>
              <a:ext uri="{FF2B5EF4-FFF2-40B4-BE49-F238E27FC236}">
                <a16:creationId xmlns:a16="http://schemas.microsoft.com/office/drawing/2014/main" id="{E0314EE0-3F51-4C4F-936E-62441ADF179E}"/>
              </a:ext>
            </a:extLst>
          </p:cNvPr>
          <p:cNvSpPr txBox="1">
            <a:spLocks/>
          </p:cNvSpPr>
          <p:nvPr/>
        </p:nvSpPr>
        <p:spPr>
          <a:xfrm>
            <a:off x="4729397" y="900400"/>
            <a:ext cx="3732551" cy="37695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fontAlgn="base"/>
            <a:r>
              <a:rPr lang="en-US" b="1" dirty="0"/>
              <a:t>ScriptModule-4.0 </a:t>
            </a:r>
            <a:r>
              <a:rPr lang="en-US" dirty="0"/>
              <a:t>– Allows script execution</a:t>
            </a:r>
            <a:endParaRPr lang="en-US" b="1" dirty="0"/>
          </a:p>
          <a:p>
            <a:r>
              <a:rPr lang="en-US" b="1" dirty="0" err="1"/>
              <a:t>WebSocketModule</a:t>
            </a:r>
            <a:r>
              <a:rPr lang="en-US" dirty="0"/>
              <a:t> - Allows </a:t>
            </a:r>
            <a:r>
              <a:rPr lang="en-US" dirty="0" err="1"/>
              <a:t>websocket</a:t>
            </a:r>
            <a:r>
              <a:rPr lang="en-US" dirty="0"/>
              <a:t> requests (used by Windows cells internally)</a:t>
            </a:r>
          </a:p>
        </p:txBody>
      </p:sp>
    </p:spTree>
    <p:extLst>
      <p:ext uri="{BB962C8B-B14F-4D97-AF65-F5344CB8AC3E}">
        <p14:creationId xmlns:p14="http://schemas.microsoft.com/office/powerpoint/2010/main" val="1090655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85F1-239C-4D06-AA4A-F6AD3492FA72}"/>
              </a:ext>
            </a:extLst>
          </p:cNvPr>
          <p:cNvSpPr>
            <a:spLocks noGrp="1"/>
          </p:cNvSpPr>
          <p:nvPr>
            <p:ph type="title"/>
          </p:nvPr>
        </p:nvSpPr>
        <p:spPr/>
        <p:txBody>
          <a:bodyPr/>
          <a:lstStyle/>
          <a:p>
            <a:r>
              <a:rPr lang="en-US" dirty="0"/>
              <a:t>HWC Optionally Enabled Modules</a:t>
            </a:r>
          </a:p>
        </p:txBody>
      </p:sp>
      <p:sp>
        <p:nvSpPr>
          <p:cNvPr id="3" name="Text Placeholder 2">
            <a:extLst>
              <a:ext uri="{FF2B5EF4-FFF2-40B4-BE49-F238E27FC236}">
                <a16:creationId xmlns:a16="http://schemas.microsoft.com/office/drawing/2014/main" id="{F42435D4-6EBE-44B0-B9C8-7752A7CE0E51}"/>
              </a:ext>
            </a:extLst>
          </p:cNvPr>
          <p:cNvSpPr>
            <a:spLocks noGrp="1"/>
          </p:cNvSpPr>
          <p:nvPr>
            <p:ph type="body" idx="1"/>
          </p:nvPr>
        </p:nvSpPr>
        <p:spPr/>
        <p:txBody>
          <a:bodyPr/>
          <a:lstStyle/>
          <a:p>
            <a:r>
              <a:rPr lang="en-US" b="1" dirty="0" err="1"/>
              <a:t>RewriteModule</a:t>
            </a:r>
            <a:r>
              <a:rPr lang="en-US" dirty="0"/>
              <a:t> - Enabled if %</a:t>
            </a:r>
            <a:r>
              <a:rPr lang="en-US" dirty="0" err="1"/>
              <a:t>windir</a:t>
            </a:r>
            <a:r>
              <a:rPr lang="en-US" dirty="0"/>
              <a:t>%\system32\</a:t>
            </a:r>
            <a:r>
              <a:rPr lang="en-US" dirty="0" err="1"/>
              <a:t>inetsrv</a:t>
            </a:r>
            <a:r>
              <a:rPr lang="en-US" dirty="0"/>
              <a:t>\rewrite.dll exists. Allows apps to rewrite URL requests to different paths on disk.</a:t>
            </a:r>
          </a:p>
        </p:txBody>
      </p:sp>
    </p:spTree>
    <p:extLst>
      <p:ext uri="{BB962C8B-B14F-4D97-AF65-F5344CB8AC3E}">
        <p14:creationId xmlns:p14="http://schemas.microsoft.com/office/powerpoint/2010/main" val="322025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5C3-74F8-494D-9FC4-B29AB780CE0A}"/>
              </a:ext>
            </a:extLst>
          </p:cNvPr>
          <p:cNvSpPr>
            <a:spLocks noGrp="1"/>
          </p:cNvSpPr>
          <p:nvPr>
            <p:ph type="title"/>
          </p:nvPr>
        </p:nvSpPr>
        <p:spPr/>
        <p:txBody>
          <a:bodyPr/>
          <a:lstStyle/>
          <a:p>
            <a:r>
              <a:rPr lang="en-US" dirty="0"/>
              <a:t>Not available in HWC</a:t>
            </a:r>
          </a:p>
        </p:txBody>
      </p:sp>
      <p:sp>
        <p:nvSpPr>
          <p:cNvPr id="3" name="Text Placeholder 2">
            <a:extLst>
              <a:ext uri="{FF2B5EF4-FFF2-40B4-BE49-F238E27FC236}">
                <a16:creationId xmlns:a16="http://schemas.microsoft.com/office/drawing/2014/main" id="{A39DB1A8-0138-4D43-9429-9ED85740DAC9}"/>
              </a:ext>
            </a:extLst>
          </p:cNvPr>
          <p:cNvSpPr>
            <a:spLocks noGrp="1"/>
          </p:cNvSpPr>
          <p:nvPr>
            <p:ph type="body" idx="1"/>
          </p:nvPr>
        </p:nvSpPr>
        <p:spPr>
          <a:xfrm>
            <a:off x="915400" y="900400"/>
            <a:ext cx="3656600" cy="3769500"/>
          </a:xfrm>
        </p:spPr>
        <p:txBody>
          <a:bodyPr/>
          <a:lstStyle/>
          <a:p>
            <a:pPr fontAlgn="base"/>
            <a:r>
              <a:rPr lang="en-US" b="1" dirty="0" err="1"/>
              <a:t>ServiceModel</a:t>
            </a:r>
            <a:r>
              <a:rPr lang="en-US" dirty="0"/>
              <a:t> - WCF specific module, not sure what this provides</a:t>
            </a:r>
          </a:p>
          <a:p>
            <a:pPr fontAlgn="base"/>
            <a:r>
              <a:rPr lang="en-US" b="1" dirty="0"/>
              <a:t>ServiceModel-4.0</a:t>
            </a:r>
            <a:r>
              <a:rPr lang="en-US" dirty="0"/>
              <a:t> - WCF .NET 4.x specific module, not sure what this provides</a:t>
            </a:r>
          </a:p>
          <a:p>
            <a:pPr fontAlgn="base"/>
            <a:r>
              <a:rPr lang="en-US" b="1" dirty="0" err="1"/>
              <a:t>CustomLoggingModule</a:t>
            </a:r>
            <a:r>
              <a:rPr lang="en-US" dirty="0"/>
              <a:t> – Allow IIS to use custom logging handlers</a:t>
            </a:r>
            <a:endParaRPr lang="en-US" b="1" dirty="0"/>
          </a:p>
          <a:p>
            <a:pPr fontAlgn="base"/>
            <a:r>
              <a:rPr lang="en-US" b="1" dirty="0" err="1"/>
              <a:t>FailedRequestsTracingModule</a:t>
            </a:r>
            <a:r>
              <a:rPr lang="en-US" dirty="0"/>
              <a:t> - Often used to diagnose issues with app request failures. </a:t>
            </a:r>
            <a:r>
              <a:rPr lang="en-US" b="1" dirty="0" err="1"/>
              <a:t>HttpRedirectionModule</a:t>
            </a:r>
            <a:r>
              <a:rPr lang="en-US" dirty="0"/>
              <a:t> - Allows configuring redirects in the </a:t>
            </a:r>
            <a:r>
              <a:rPr lang="en-US" dirty="0" err="1"/>
              <a:t>web.config</a:t>
            </a:r>
            <a:r>
              <a:rPr lang="en-US" dirty="0"/>
              <a:t>. Semi-useful but not commonly used.</a:t>
            </a:r>
          </a:p>
        </p:txBody>
      </p:sp>
      <p:sp>
        <p:nvSpPr>
          <p:cNvPr id="4" name="Text Placeholder 2">
            <a:extLst>
              <a:ext uri="{FF2B5EF4-FFF2-40B4-BE49-F238E27FC236}">
                <a16:creationId xmlns:a16="http://schemas.microsoft.com/office/drawing/2014/main" id="{1293572A-BD99-4A83-BB86-F6A103068CD6}"/>
              </a:ext>
            </a:extLst>
          </p:cNvPr>
          <p:cNvSpPr txBox="1">
            <a:spLocks/>
          </p:cNvSpPr>
          <p:nvPr/>
        </p:nvSpPr>
        <p:spPr>
          <a:xfrm>
            <a:off x="4572000" y="900400"/>
            <a:ext cx="3998876" cy="37695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pPr fontAlgn="base"/>
            <a:r>
              <a:rPr lang="en-US" b="1" dirty="0" err="1"/>
              <a:t>CertificateMappingAuthenticationModule</a:t>
            </a:r>
            <a:r>
              <a:rPr lang="en-US" dirty="0"/>
              <a:t> - Allows auth to AD with client certs, not too useful within PCF</a:t>
            </a:r>
          </a:p>
          <a:p>
            <a:pPr fontAlgn="base"/>
            <a:r>
              <a:rPr lang="en-US" b="1" dirty="0" err="1"/>
              <a:t>UrlAuthorizationModule</a:t>
            </a:r>
            <a:r>
              <a:rPr lang="en-US" dirty="0"/>
              <a:t> – Allows custom URL authorization modules for IIS</a:t>
            </a:r>
          </a:p>
          <a:p>
            <a:pPr fontAlgn="base"/>
            <a:r>
              <a:rPr lang="en-US" b="1" dirty="0" err="1"/>
              <a:t>DigestAuthenticationModule</a:t>
            </a:r>
            <a:r>
              <a:rPr lang="en-US" dirty="0"/>
              <a:t> - Allows digest based auth</a:t>
            </a:r>
          </a:p>
          <a:p>
            <a:pPr fontAlgn="base"/>
            <a:r>
              <a:rPr lang="en-US" b="1" dirty="0" err="1"/>
              <a:t>IISCertificateMappingAuthenticationModule</a:t>
            </a:r>
            <a:r>
              <a:rPr lang="en-US" dirty="0"/>
              <a:t> - Similar to </a:t>
            </a:r>
            <a:r>
              <a:rPr lang="en-US" i="1" dirty="0" err="1"/>
              <a:t>CertificateMappingAuthenticationModule</a:t>
            </a:r>
            <a:r>
              <a:rPr lang="en-US" dirty="0"/>
              <a:t> but accounts can be mapped to local IIS users.</a:t>
            </a:r>
          </a:p>
          <a:p>
            <a:pPr fontAlgn="base"/>
            <a:r>
              <a:rPr lang="en-US" b="1" dirty="0" err="1"/>
              <a:t>IpRestrictionModule</a:t>
            </a:r>
            <a:r>
              <a:rPr lang="en-US" dirty="0"/>
              <a:t> - Implements an authorization scheme based on the IPv4 address of the client request. </a:t>
            </a:r>
          </a:p>
        </p:txBody>
      </p:sp>
    </p:spTree>
    <p:extLst>
      <p:ext uri="{BB962C8B-B14F-4D97-AF65-F5344CB8AC3E}">
        <p14:creationId xmlns:p14="http://schemas.microsoft.com/office/powerpoint/2010/main" val="3844781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Shape 427"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428" name="Shape 42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sp>
        <p:nvSpPr>
          <p:cNvPr id="429" name="Shape 429"/>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253E"/>
              </a:buClr>
              <a:buSzPts val="2500"/>
              <a:buFont typeface="Proxima Nova"/>
              <a:buNone/>
            </a:pPr>
            <a:r>
              <a:rPr lang="en-US" sz="2500" b="0" i="0" u="none" strike="noStrike" cap="none">
                <a:solidFill>
                  <a:srgbClr val="00253E"/>
                </a:solidFill>
                <a:latin typeface="Proxima Nova"/>
                <a:ea typeface="Proxima Nova"/>
                <a:cs typeface="Proxima Nova"/>
                <a:sym typeface="Proxima Nova"/>
              </a:rPr>
              <a:t>Transforming How The World Builds Software</a:t>
            </a:r>
            <a:endParaRPr sz="2500" b="0" i="0" u="none" strike="noStrike" cap="none">
              <a:solidFill>
                <a:srgbClr val="00253E"/>
              </a:solidFill>
              <a:latin typeface="Proxima Nova"/>
              <a:ea typeface="Proxima Nova"/>
              <a:cs typeface="Proxima Nova"/>
              <a:sym typeface="Proxima Nova"/>
            </a:endParaRPr>
          </a:p>
        </p:txBody>
      </p:sp>
      <p:cxnSp>
        <p:nvCxnSpPr>
          <p:cNvPr id="430" name="Shape 430"/>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431" name="Shape 431"/>
          <p:cNvGrpSpPr/>
          <p:nvPr/>
        </p:nvGrpSpPr>
        <p:grpSpPr>
          <a:xfrm>
            <a:off x="3681215" y="1516126"/>
            <a:ext cx="1866239" cy="437131"/>
            <a:chOff x="1841475" y="2392725"/>
            <a:chExt cx="3928925" cy="920275"/>
          </a:xfrm>
        </p:grpSpPr>
        <p:sp>
          <p:nvSpPr>
            <p:cNvPr id="432" name="Shape 43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Shape 43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Shape 43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Shape 43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Shape 43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Shape 43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Shape 43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Shape 43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 name="Shape 44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US" sz="600" b="0" i="0" u="none" strike="noStrike" cap="none">
                <a:solidFill>
                  <a:schemeClr val="dk1"/>
                </a:solidFill>
                <a:latin typeface="Proxima Nova"/>
                <a:ea typeface="Proxima Nova"/>
                <a:cs typeface="Proxima Nova"/>
                <a:sym typeface="Proxima Nova"/>
              </a:rPr>
              <a:t>© Copyright 2017 Pivotal Software, Inc. All rights Reserved.</a:t>
            </a:r>
            <a:endParaRPr sz="600" b="0"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p:txBody>
          <a:bodyPr/>
          <a:lstStyle/>
          <a:p>
            <a:pPr lvl="0"/>
            <a:r>
              <a:rPr lang="en-US"/>
              <a:t>Windows Server 2012R2</a:t>
            </a:r>
          </a:p>
        </p:txBody>
      </p:sp>
      <p:sp>
        <p:nvSpPr>
          <p:cNvPr id="283" name="Shape 283"/>
          <p:cNvSpPr txBox="1">
            <a:spLocks noGrp="1"/>
          </p:cNvSpPr>
          <p:nvPr>
            <p:ph type="subTitle" idx="1"/>
          </p:nvPr>
        </p:nvSpPr>
        <p:spPr/>
        <p:txBody>
          <a:bodyPr/>
          <a:lstStyle/>
          <a:p>
            <a:pPr lvl="0">
              <a:spcAft>
                <a:spcPts val="1600"/>
              </a:spcAft>
            </a:pPr>
            <a:r>
              <a:rPr lang="en-US" dirty="0"/>
              <a:t>Technology behind the current Windows deployments.</a:t>
            </a:r>
          </a:p>
        </p:txBody>
      </p:sp>
    </p:spTree>
    <p:extLst>
      <p:ext uri="{BB962C8B-B14F-4D97-AF65-F5344CB8AC3E}">
        <p14:creationId xmlns:p14="http://schemas.microsoft.com/office/powerpoint/2010/main" val="352734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p:nvPr/>
        </p:nvSpPr>
        <p:spPr>
          <a:xfrm>
            <a:off x="4378238" y="831000"/>
            <a:ext cx="3626400" cy="34815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6099413" y="1586525"/>
            <a:ext cx="1715100" cy="215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Lato"/>
              <a:ea typeface="Lato"/>
              <a:cs typeface="Lato"/>
              <a:sym typeface="Lato"/>
            </a:endParaRPr>
          </a:p>
        </p:txBody>
      </p:sp>
      <p:sp>
        <p:nvSpPr>
          <p:cNvPr id="303" name="Shape 30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Anatomy of a Windows 2012R2 Diego cell</a:t>
            </a:r>
            <a:endParaRPr/>
          </a:p>
        </p:txBody>
      </p:sp>
      <p:sp>
        <p:nvSpPr>
          <p:cNvPr id="291" name="Shape 291"/>
          <p:cNvSpPr txBox="1">
            <a:spLocks noGrp="1"/>
          </p:cNvSpPr>
          <p:nvPr>
            <p:ph type="body" idx="1"/>
          </p:nvPr>
        </p:nvSpPr>
        <p:spPr>
          <a:xfrm>
            <a:off x="915400" y="900400"/>
            <a:ext cx="3277675"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Most of the components on a Windows Diego cell are the same as a Linux cell.</a:t>
            </a:r>
            <a:endParaRPr dirty="0"/>
          </a:p>
          <a:p>
            <a:pPr marL="0" lvl="0" indent="0" rtl="0">
              <a:spcBef>
                <a:spcPts val="1600"/>
              </a:spcBef>
              <a:spcAft>
                <a:spcPts val="1600"/>
              </a:spcAft>
              <a:buNone/>
            </a:pPr>
            <a:r>
              <a:rPr lang="en" dirty="0"/>
              <a:t>In fact, except Garden-Windows, Windows and Linux release code is hosted in the same source repo, and with the exception of a few dependencies, is just cross-compiled to run on Windows.</a:t>
            </a:r>
            <a:endParaRPr dirty="0"/>
          </a:p>
        </p:txBody>
      </p:sp>
      <p:sp>
        <p:nvSpPr>
          <p:cNvPr id="292" name="Shape 292"/>
          <p:cNvSpPr/>
          <p:nvPr/>
        </p:nvSpPr>
        <p:spPr>
          <a:xfrm>
            <a:off x="6244303" y="3177042"/>
            <a:ext cx="1421100" cy="37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IronFrame</a:t>
            </a:r>
            <a:endParaRPr sz="1000">
              <a:latin typeface="Lato"/>
              <a:ea typeface="Lato"/>
              <a:cs typeface="Lato"/>
              <a:sym typeface="Lato"/>
            </a:endParaRPr>
          </a:p>
        </p:txBody>
      </p:sp>
      <p:sp>
        <p:nvSpPr>
          <p:cNvPr id="293" name="Shape 293"/>
          <p:cNvSpPr/>
          <p:nvPr/>
        </p:nvSpPr>
        <p:spPr>
          <a:xfrm>
            <a:off x="4574450" y="1586525"/>
            <a:ext cx="13398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1000">
                <a:latin typeface="Lato"/>
                <a:ea typeface="Lato"/>
                <a:cs typeface="Lato"/>
                <a:sym typeface="Lato"/>
              </a:rPr>
              <a:t>Diego Rep</a:t>
            </a:r>
            <a:endParaRPr sz="1000">
              <a:latin typeface="Lato"/>
              <a:ea typeface="Lato"/>
              <a:cs typeface="Lato"/>
              <a:sym typeface="Lato"/>
            </a:endParaRPr>
          </a:p>
        </p:txBody>
      </p:sp>
      <p:sp>
        <p:nvSpPr>
          <p:cNvPr id="294" name="Shape 294"/>
          <p:cNvSpPr/>
          <p:nvPr/>
        </p:nvSpPr>
        <p:spPr>
          <a:xfrm>
            <a:off x="4376112" y="3936075"/>
            <a:ext cx="3626400" cy="3759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Windows Features (.NET, HWC, ASP)</a:t>
            </a:r>
            <a:endParaRPr sz="1000">
              <a:latin typeface="Lato"/>
              <a:ea typeface="Lato"/>
              <a:cs typeface="Lato"/>
              <a:sym typeface="Lato"/>
            </a:endParaRPr>
          </a:p>
        </p:txBody>
      </p:sp>
      <p:cxnSp>
        <p:nvCxnSpPr>
          <p:cNvPr id="295" name="Shape 295"/>
          <p:cNvCxnSpPr/>
          <p:nvPr/>
        </p:nvCxnSpPr>
        <p:spPr>
          <a:xfrm>
            <a:off x="6974519" y="2452489"/>
            <a:ext cx="0" cy="215700"/>
          </a:xfrm>
          <a:prstGeom prst="straightConnector1">
            <a:avLst/>
          </a:prstGeom>
          <a:noFill/>
          <a:ln w="9525" cap="flat" cmpd="sng">
            <a:solidFill>
              <a:schemeClr val="dk2"/>
            </a:solidFill>
            <a:prstDash val="solid"/>
            <a:round/>
            <a:headEnd type="oval" w="med" len="med"/>
            <a:tailEnd type="oval" w="med" len="med"/>
          </a:ln>
        </p:spPr>
      </p:cxnSp>
      <p:sp>
        <p:nvSpPr>
          <p:cNvPr id="296" name="Shape 296"/>
          <p:cNvSpPr/>
          <p:nvPr/>
        </p:nvSpPr>
        <p:spPr>
          <a:xfrm>
            <a:off x="4574450" y="2142304"/>
            <a:ext cx="13398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Metron Agent</a:t>
            </a:r>
            <a:endParaRPr sz="1000">
              <a:latin typeface="Lato"/>
              <a:ea typeface="Lato"/>
              <a:cs typeface="Lato"/>
              <a:sym typeface="Lato"/>
            </a:endParaRPr>
          </a:p>
        </p:txBody>
      </p:sp>
      <p:sp>
        <p:nvSpPr>
          <p:cNvPr id="297" name="Shape 297"/>
          <p:cNvSpPr/>
          <p:nvPr/>
        </p:nvSpPr>
        <p:spPr>
          <a:xfrm>
            <a:off x="6244303" y="2109342"/>
            <a:ext cx="1421100" cy="37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Garden Server</a:t>
            </a:r>
            <a:endParaRPr sz="1000">
              <a:latin typeface="Lato"/>
              <a:ea typeface="Lato"/>
              <a:cs typeface="Lato"/>
              <a:sym typeface="Lato"/>
            </a:endParaRPr>
          </a:p>
        </p:txBody>
      </p:sp>
      <p:sp>
        <p:nvSpPr>
          <p:cNvPr id="298" name="Shape 298"/>
          <p:cNvSpPr txBox="1"/>
          <p:nvPr/>
        </p:nvSpPr>
        <p:spPr>
          <a:xfrm>
            <a:off x="6099413" y="1666825"/>
            <a:ext cx="1715100" cy="315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000">
                <a:latin typeface="Lato"/>
                <a:ea typeface="Lato"/>
                <a:cs typeface="Lato"/>
                <a:sym typeface="Lato"/>
              </a:rPr>
              <a:t>Garden-Windows</a:t>
            </a:r>
            <a:endParaRPr sz="1000">
              <a:latin typeface="Lato"/>
              <a:ea typeface="Lato"/>
              <a:cs typeface="Lato"/>
              <a:sym typeface="Lato"/>
            </a:endParaRPr>
          </a:p>
        </p:txBody>
      </p:sp>
      <p:sp>
        <p:nvSpPr>
          <p:cNvPr id="299" name="Shape 299"/>
          <p:cNvSpPr/>
          <p:nvPr/>
        </p:nvSpPr>
        <p:spPr>
          <a:xfrm>
            <a:off x="6244303" y="2643205"/>
            <a:ext cx="1421100" cy="37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Containerizer</a:t>
            </a:r>
            <a:endParaRPr sz="1000">
              <a:latin typeface="Lato"/>
              <a:ea typeface="Lato"/>
              <a:cs typeface="Lato"/>
              <a:sym typeface="Lato"/>
            </a:endParaRPr>
          </a:p>
        </p:txBody>
      </p:sp>
      <p:cxnSp>
        <p:nvCxnSpPr>
          <p:cNvPr id="300" name="Shape 300"/>
          <p:cNvCxnSpPr/>
          <p:nvPr/>
        </p:nvCxnSpPr>
        <p:spPr>
          <a:xfrm>
            <a:off x="6974519" y="2992441"/>
            <a:ext cx="0" cy="215700"/>
          </a:xfrm>
          <a:prstGeom prst="straightConnector1">
            <a:avLst/>
          </a:prstGeom>
          <a:noFill/>
          <a:ln w="9525" cap="flat" cmpd="sng">
            <a:solidFill>
              <a:schemeClr val="dk2"/>
            </a:solidFill>
            <a:prstDash val="solid"/>
            <a:round/>
            <a:headEnd type="oval" w="med" len="med"/>
            <a:tailEnd type="oval" w="med" len="med"/>
          </a:ln>
        </p:spPr>
      </p:cxnSp>
      <p:sp>
        <p:nvSpPr>
          <p:cNvPr id="301" name="Shape 301"/>
          <p:cNvSpPr/>
          <p:nvPr/>
        </p:nvSpPr>
        <p:spPr>
          <a:xfrm>
            <a:off x="4574450" y="2698084"/>
            <a:ext cx="13398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Consul Client</a:t>
            </a:r>
            <a:endParaRPr sz="1000">
              <a:latin typeface="Lato"/>
              <a:ea typeface="Lato"/>
              <a:cs typeface="Lato"/>
              <a:sym typeface="Lato"/>
            </a:endParaRPr>
          </a:p>
        </p:txBody>
      </p:sp>
      <p:sp>
        <p:nvSpPr>
          <p:cNvPr id="302" name="Shape 302"/>
          <p:cNvSpPr/>
          <p:nvPr/>
        </p:nvSpPr>
        <p:spPr>
          <a:xfrm>
            <a:off x="4574463" y="1041650"/>
            <a:ext cx="3240000" cy="37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BOSH Agent</a:t>
            </a:r>
            <a:endParaRPr sz="1000">
              <a:latin typeface="Lato"/>
              <a:ea typeface="Lato"/>
              <a:cs typeface="Lato"/>
              <a:sym typeface="Lato"/>
            </a:endParaRPr>
          </a:p>
        </p:txBody>
      </p:sp>
      <p:sp>
        <p:nvSpPr>
          <p:cNvPr id="304" name="Shape 304"/>
          <p:cNvSpPr/>
          <p:nvPr/>
        </p:nvSpPr>
        <p:spPr>
          <a:xfrm>
            <a:off x="4574450" y="3253863"/>
            <a:ext cx="13398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Local Route Emitter</a:t>
            </a:r>
            <a:endParaRPr sz="1000">
              <a:latin typeface="Lato"/>
              <a:ea typeface="Lato"/>
              <a:cs typeface="Lato"/>
              <a:sym typeface="Lato"/>
            </a:endParaRPr>
          </a:p>
        </p:txBody>
      </p:sp>
    </p:spTree>
    <p:extLst>
      <p:ext uri="{BB962C8B-B14F-4D97-AF65-F5344CB8AC3E}">
        <p14:creationId xmlns:p14="http://schemas.microsoft.com/office/powerpoint/2010/main" val="332312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p:nvPr/>
        </p:nvSpPr>
        <p:spPr>
          <a:xfrm>
            <a:off x="4378238" y="831000"/>
            <a:ext cx="3626400" cy="34815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6099413" y="1586525"/>
            <a:ext cx="1715100" cy="2154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Lato"/>
              <a:ea typeface="Lato"/>
              <a:cs typeface="Lato"/>
              <a:sym typeface="Lato"/>
            </a:endParaRPr>
          </a:p>
        </p:txBody>
      </p:sp>
      <p:sp>
        <p:nvSpPr>
          <p:cNvPr id="319" name="Shape 3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Anatomy of a Windows 2012R2 Diego cell</a:t>
            </a:r>
            <a:endParaRPr/>
          </a:p>
        </p:txBody>
      </p:sp>
      <p:sp>
        <p:nvSpPr>
          <p:cNvPr id="311" name="Shape 311"/>
          <p:cNvSpPr txBox="1">
            <a:spLocks noGrp="1"/>
          </p:cNvSpPr>
          <p:nvPr>
            <p:ph type="body" idx="1"/>
          </p:nvPr>
        </p:nvSpPr>
        <p:spPr>
          <a:xfrm>
            <a:off x="915400" y="900400"/>
            <a:ext cx="308732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 </a:t>
            </a:r>
            <a:r>
              <a:rPr lang="en" b="1" dirty="0"/>
              <a:t>BOSH Agent</a:t>
            </a:r>
            <a:r>
              <a:rPr lang="en" dirty="0"/>
              <a:t>, present on every VM in PCF, executes instructions from the BOSH director, deploys jobs, and monitors their health.</a:t>
            </a:r>
            <a:endParaRPr dirty="0"/>
          </a:p>
          <a:p>
            <a:pPr marL="457200" lvl="0" indent="-304800" rtl="0">
              <a:spcBef>
                <a:spcPts val="1600"/>
              </a:spcBef>
              <a:spcAft>
                <a:spcPts val="0"/>
              </a:spcAft>
              <a:buSzPts val="1200"/>
              <a:buChar char="-"/>
            </a:pPr>
            <a:r>
              <a:rPr lang="en" dirty="0"/>
              <a:t>On Windows, processes are managed by the Windows Service API via the WinSW library.</a:t>
            </a:r>
            <a:endParaRPr dirty="0"/>
          </a:p>
          <a:p>
            <a:pPr marL="457200" lvl="0" indent="-304800" rtl="0">
              <a:spcBef>
                <a:spcPts val="0"/>
              </a:spcBef>
              <a:spcAft>
                <a:spcPts val="0"/>
              </a:spcAft>
              <a:buSzPts val="1200"/>
              <a:buChar char="-"/>
            </a:pPr>
            <a:r>
              <a:rPr lang="en" dirty="0"/>
              <a:t>All necessary Windows features needed by BOSH jobs, like .NET Framework, are provided by the stemcell.</a:t>
            </a:r>
            <a:endParaRPr dirty="0"/>
          </a:p>
        </p:txBody>
      </p:sp>
      <p:sp>
        <p:nvSpPr>
          <p:cNvPr id="312" name="Shape 312"/>
          <p:cNvSpPr/>
          <p:nvPr/>
        </p:nvSpPr>
        <p:spPr>
          <a:xfrm>
            <a:off x="6244303" y="3177042"/>
            <a:ext cx="1421100" cy="375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IronFrame</a:t>
            </a:r>
            <a:endParaRPr sz="1000">
              <a:latin typeface="Lato"/>
              <a:ea typeface="Lato"/>
              <a:cs typeface="Lato"/>
              <a:sym typeface="Lato"/>
            </a:endParaRPr>
          </a:p>
        </p:txBody>
      </p:sp>
      <p:sp>
        <p:nvSpPr>
          <p:cNvPr id="313" name="Shape 313"/>
          <p:cNvSpPr/>
          <p:nvPr/>
        </p:nvSpPr>
        <p:spPr>
          <a:xfrm>
            <a:off x="4376112" y="3936075"/>
            <a:ext cx="3626400" cy="3759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Windows Features (.NET, HWC, ASP)</a:t>
            </a:r>
            <a:endParaRPr sz="1000">
              <a:latin typeface="Lato"/>
              <a:ea typeface="Lato"/>
              <a:cs typeface="Lato"/>
              <a:sym typeface="Lato"/>
            </a:endParaRPr>
          </a:p>
        </p:txBody>
      </p:sp>
      <p:sp>
        <p:nvSpPr>
          <p:cNvPr id="314" name="Shape 314"/>
          <p:cNvSpPr/>
          <p:nvPr/>
        </p:nvSpPr>
        <p:spPr>
          <a:xfrm>
            <a:off x="6244303" y="2109342"/>
            <a:ext cx="1421100" cy="375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Server</a:t>
            </a:r>
            <a:endParaRPr sz="1000">
              <a:latin typeface="Lato"/>
              <a:ea typeface="Lato"/>
              <a:cs typeface="Lato"/>
              <a:sym typeface="Lato"/>
            </a:endParaRPr>
          </a:p>
        </p:txBody>
      </p:sp>
      <p:sp>
        <p:nvSpPr>
          <p:cNvPr id="315" name="Shape 315"/>
          <p:cNvSpPr txBox="1"/>
          <p:nvPr/>
        </p:nvSpPr>
        <p:spPr>
          <a:xfrm>
            <a:off x="6099413" y="1666825"/>
            <a:ext cx="1715100" cy="3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Garden-Windows</a:t>
            </a:r>
            <a:endParaRPr sz="1000">
              <a:latin typeface="Lato"/>
              <a:ea typeface="Lato"/>
              <a:cs typeface="Lato"/>
              <a:sym typeface="Lato"/>
            </a:endParaRPr>
          </a:p>
        </p:txBody>
      </p:sp>
      <p:sp>
        <p:nvSpPr>
          <p:cNvPr id="316" name="Shape 316"/>
          <p:cNvSpPr/>
          <p:nvPr/>
        </p:nvSpPr>
        <p:spPr>
          <a:xfrm>
            <a:off x="6244303" y="2643205"/>
            <a:ext cx="1421100" cy="375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Containerizer</a:t>
            </a:r>
            <a:endParaRPr sz="1000">
              <a:latin typeface="Lato"/>
              <a:ea typeface="Lato"/>
              <a:cs typeface="Lato"/>
              <a:sym typeface="Lato"/>
            </a:endParaRPr>
          </a:p>
        </p:txBody>
      </p:sp>
      <p:cxnSp>
        <p:nvCxnSpPr>
          <p:cNvPr id="317" name="Shape 317"/>
          <p:cNvCxnSpPr/>
          <p:nvPr/>
        </p:nvCxnSpPr>
        <p:spPr>
          <a:xfrm>
            <a:off x="6974519" y="2992441"/>
            <a:ext cx="0" cy="215700"/>
          </a:xfrm>
          <a:prstGeom prst="straightConnector1">
            <a:avLst/>
          </a:prstGeom>
          <a:noFill/>
          <a:ln w="9525" cap="flat" cmpd="sng">
            <a:solidFill>
              <a:srgbClr val="B7B7B7"/>
            </a:solidFill>
            <a:prstDash val="solid"/>
            <a:round/>
            <a:headEnd type="oval" w="med" len="med"/>
            <a:tailEnd type="oval" w="med" len="med"/>
          </a:ln>
        </p:spPr>
      </p:cxnSp>
      <p:sp>
        <p:nvSpPr>
          <p:cNvPr id="318" name="Shape 318"/>
          <p:cNvSpPr/>
          <p:nvPr/>
        </p:nvSpPr>
        <p:spPr>
          <a:xfrm>
            <a:off x="4574463" y="1041650"/>
            <a:ext cx="3240000" cy="37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BOSH Agent</a:t>
            </a:r>
            <a:endParaRPr sz="1000">
              <a:latin typeface="Lato"/>
              <a:ea typeface="Lato"/>
              <a:cs typeface="Lato"/>
              <a:sym typeface="Lato"/>
            </a:endParaRPr>
          </a:p>
        </p:txBody>
      </p:sp>
      <p:cxnSp>
        <p:nvCxnSpPr>
          <p:cNvPr id="320" name="Shape 320"/>
          <p:cNvCxnSpPr/>
          <p:nvPr/>
        </p:nvCxnSpPr>
        <p:spPr>
          <a:xfrm>
            <a:off x="6974519" y="1385689"/>
            <a:ext cx="0" cy="226800"/>
          </a:xfrm>
          <a:prstGeom prst="straightConnector1">
            <a:avLst/>
          </a:prstGeom>
          <a:noFill/>
          <a:ln w="9525" cap="flat" cmpd="sng">
            <a:solidFill>
              <a:schemeClr val="dk2"/>
            </a:solidFill>
            <a:prstDash val="solid"/>
            <a:round/>
            <a:headEnd type="oval" w="med" len="med"/>
            <a:tailEnd type="oval" w="med" len="med"/>
          </a:ln>
        </p:spPr>
      </p:cxnSp>
      <p:cxnSp>
        <p:nvCxnSpPr>
          <p:cNvPr id="321" name="Shape 321"/>
          <p:cNvCxnSpPr/>
          <p:nvPr/>
        </p:nvCxnSpPr>
        <p:spPr>
          <a:xfrm>
            <a:off x="6974519" y="2452489"/>
            <a:ext cx="0" cy="215700"/>
          </a:xfrm>
          <a:prstGeom prst="straightConnector1">
            <a:avLst/>
          </a:prstGeom>
          <a:noFill/>
          <a:ln w="9525" cap="flat" cmpd="sng">
            <a:solidFill>
              <a:srgbClr val="B7B7B7"/>
            </a:solidFill>
            <a:prstDash val="solid"/>
            <a:round/>
            <a:headEnd type="oval" w="med" len="med"/>
            <a:tailEnd type="oval" w="med" len="med"/>
          </a:ln>
        </p:spPr>
      </p:cxnSp>
      <p:sp>
        <p:nvSpPr>
          <p:cNvPr id="322" name="Shape 322"/>
          <p:cNvSpPr/>
          <p:nvPr/>
        </p:nvSpPr>
        <p:spPr>
          <a:xfrm>
            <a:off x="4574450" y="1586525"/>
            <a:ext cx="1339800" cy="48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Diego Rep</a:t>
            </a:r>
            <a:endParaRPr sz="1000">
              <a:latin typeface="Lato"/>
              <a:ea typeface="Lato"/>
              <a:cs typeface="Lato"/>
              <a:sym typeface="Lato"/>
            </a:endParaRPr>
          </a:p>
        </p:txBody>
      </p:sp>
      <p:sp>
        <p:nvSpPr>
          <p:cNvPr id="323" name="Shape 323"/>
          <p:cNvSpPr/>
          <p:nvPr/>
        </p:nvSpPr>
        <p:spPr>
          <a:xfrm>
            <a:off x="4574450" y="2142304"/>
            <a:ext cx="1339800" cy="48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Metron Agent</a:t>
            </a:r>
            <a:endParaRPr sz="1000">
              <a:latin typeface="Lato"/>
              <a:ea typeface="Lato"/>
              <a:cs typeface="Lato"/>
              <a:sym typeface="Lato"/>
            </a:endParaRPr>
          </a:p>
        </p:txBody>
      </p:sp>
      <p:sp>
        <p:nvSpPr>
          <p:cNvPr id="324" name="Shape 324"/>
          <p:cNvSpPr/>
          <p:nvPr/>
        </p:nvSpPr>
        <p:spPr>
          <a:xfrm>
            <a:off x="4574450" y="2698084"/>
            <a:ext cx="1339800" cy="48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Consul Client</a:t>
            </a:r>
            <a:endParaRPr sz="1000">
              <a:latin typeface="Lato"/>
              <a:ea typeface="Lato"/>
              <a:cs typeface="Lato"/>
              <a:sym typeface="Lato"/>
            </a:endParaRPr>
          </a:p>
        </p:txBody>
      </p:sp>
      <p:sp>
        <p:nvSpPr>
          <p:cNvPr id="325" name="Shape 325"/>
          <p:cNvSpPr/>
          <p:nvPr/>
        </p:nvSpPr>
        <p:spPr>
          <a:xfrm>
            <a:off x="4574450" y="3253863"/>
            <a:ext cx="1339800" cy="48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Local Route Emitter</a:t>
            </a:r>
            <a:endParaRPr sz="1000">
              <a:latin typeface="Lato"/>
              <a:ea typeface="Lato"/>
              <a:cs typeface="Lato"/>
              <a:sym typeface="Lato"/>
            </a:endParaRPr>
          </a:p>
        </p:txBody>
      </p:sp>
      <p:cxnSp>
        <p:nvCxnSpPr>
          <p:cNvPr id="326" name="Shape 326"/>
          <p:cNvCxnSpPr/>
          <p:nvPr/>
        </p:nvCxnSpPr>
        <p:spPr>
          <a:xfrm>
            <a:off x="5145719" y="1385689"/>
            <a:ext cx="0" cy="786600"/>
          </a:xfrm>
          <a:prstGeom prst="straightConnector1">
            <a:avLst/>
          </a:prstGeom>
          <a:noFill/>
          <a:ln w="9525" cap="flat" cmpd="sng">
            <a:solidFill>
              <a:schemeClr val="dk2"/>
            </a:solidFill>
            <a:prstDash val="solid"/>
            <a:round/>
            <a:headEnd type="oval" w="med" len="med"/>
            <a:tailEnd type="oval" w="med" len="med"/>
          </a:ln>
        </p:spPr>
      </p:cxnSp>
      <p:cxnSp>
        <p:nvCxnSpPr>
          <p:cNvPr id="327" name="Shape 327"/>
          <p:cNvCxnSpPr/>
          <p:nvPr/>
        </p:nvCxnSpPr>
        <p:spPr>
          <a:xfrm>
            <a:off x="4917119" y="1385689"/>
            <a:ext cx="0" cy="226800"/>
          </a:xfrm>
          <a:prstGeom prst="straightConnector1">
            <a:avLst/>
          </a:prstGeom>
          <a:noFill/>
          <a:ln w="9525" cap="flat" cmpd="sng">
            <a:solidFill>
              <a:schemeClr val="dk2"/>
            </a:solidFill>
            <a:prstDash val="solid"/>
            <a:round/>
            <a:headEnd type="oval" w="med" len="med"/>
            <a:tailEnd type="oval" w="med" len="med"/>
          </a:ln>
        </p:spPr>
      </p:cxnSp>
      <p:cxnSp>
        <p:nvCxnSpPr>
          <p:cNvPr id="328" name="Shape 328"/>
          <p:cNvCxnSpPr/>
          <p:nvPr/>
        </p:nvCxnSpPr>
        <p:spPr>
          <a:xfrm>
            <a:off x="5374319" y="1385689"/>
            <a:ext cx="0" cy="1341300"/>
          </a:xfrm>
          <a:prstGeom prst="straightConnector1">
            <a:avLst/>
          </a:prstGeom>
          <a:noFill/>
          <a:ln w="9525" cap="flat" cmpd="sng">
            <a:solidFill>
              <a:schemeClr val="dk2"/>
            </a:solidFill>
            <a:prstDash val="solid"/>
            <a:round/>
            <a:headEnd type="oval" w="med" len="med"/>
            <a:tailEnd type="oval" w="med" len="med"/>
          </a:ln>
        </p:spPr>
      </p:cxnSp>
      <p:cxnSp>
        <p:nvCxnSpPr>
          <p:cNvPr id="329" name="Shape 329"/>
          <p:cNvCxnSpPr/>
          <p:nvPr/>
        </p:nvCxnSpPr>
        <p:spPr>
          <a:xfrm>
            <a:off x="5602919" y="1385689"/>
            <a:ext cx="0" cy="1896000"/>
          </a:xfrm>
          <a:prstGeom prst="straightConnector1">
            <a:avLst/>
          </a:prstGeom>
          <a:noFill/>
          <a:ln w="9525" cap="flat" cmpd="sng">
            <a:solidFill>
              <a:schemeClr val="dk2"/>
            </a:solidFill>
            <a:prstDash val="solid"/>
            <a:round/>
            <a:headEnd type="oval" w="med" len="med"/>
            <a:tailEnd type="oval" w="med" len="med"/>
          </a:ln>
        </p:spPr>
      </p:cxnSp>
    </p:spTree>
    <p:extLst>
      <p:ext uri="{BB962C8B-B14F-4D97-AF65-F5344CB8AC3E}">
        <p14:creationId xmlns:p14="http://schemas.microsoft.com/office/powerpoint/2010/main" val="299105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p:nvPr/>
        </p:nvSpPr>
        <p:spPr>
          <a:xfrm>
            <a:off x="4378238" y="831000"/>
            <a:ext cx="3626400" cy="34815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Shape 335"/>
          <p:cNvSpPr/>
          <p:nvPr/>
        </p:nvSpPr>
        <p:spPr>
          <a:xfrm>
            <a:off x="6099413" y="1586525"/>
            <a:ext cx="1715100" cy="2154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Lato"/>
              <a:ea typeface="Lato"/>
              <a:cs typeface="Lato"/>
              <a:sym typeface="Lato"/>
            </a:endParaRPr>
          </a:p>
        </p:txBody>
      </p:sp>
      <p:sp>
        <p:nvSpPr>
          <p:cNvPr id="343" name="Shape 34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Anatomy of a Windows 2012R2 Diego cell</a:t>
            </a:r>
            <a:endParaRPr/>
          </a:p>
        </p:txBody>
      </p:sp>
      <p:sp>
        <p:nvSpPr>
          <p:cNvPr id="336" name="Shape 336"/>
          <p:cNvSpPr txBox="1">
            <a:spLocks noGrp="1"/>
          </p:cNvSpPr>
          <p:nvPr>
            <p:ph type="body" idx="1"/>
          </p:nvPr>
        </p:nvSpPr>
        <p:spPr>
          <a:xfrm>
            <a:off x="915400" y="900400"/>
            <a:ext cx="3270537"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 BOSH Agent deploys several Cloud Foundry jobs to enable hosting workloads on Windows. These are identical to Linux:</a:t>
            </a:r>
            <a:endParaRPr dirty="0"/>
          </a:p>
          <a:p>
            <a:pPr marL="457200" lvl="0" indent="-304800" rtl="0">
              <a:spcBef>
                <a:spcPts val="1600"/>
              </a:spcBef>
              <a:spcAft>
                <a:spcPts val="0"/>
              </a:spcAft>
              <a:buSzPts val="1200"/>
              <a:buChar char="-"/>
            </a:pPr>
            <a:r>
              <a:rPr lang="en" b="1" dirty="0"/>
              <a:t>Diego Rep</a:t>
            </a:r>
            <a:r>
              <a:rPr lang="en" dirty="0"/>
              <a:t>: Runs and manages tasks and long running processes.</a:t>
            </a:r>
            <a:endParaRPr dirty="0"/>
          </a:p>
          <a:p>
            <a:pPr marL="457200" lvl="0" indent="-304800" rtl="0">
              <a:spcBef>
                <a:spcPts val="0"/>
              </a:spcBef>
              <a:spcAft>
                <a:spcPts val="0"/>
              </a:spcAft>
              <a:buSzPts val="1200"/>
              <a:buChar char="-"/>
            </a:pPr>
            <a:r>
              <a:rPr lang="en" b="1" dirty="0"/>
              <a:t>Metron Agent</a:t>
            </a:r>
            <a:r>
              <a:rPr lang="en" dirty="0"/>
              <a:t>: Forwards app logs, errors, and metrics to the Loggregator system.</a:t>
            </a:r>
            <a:endParaRPr dirty="0"/>
          </a:p>
          <a:p>
            <a:pPr marL="457200" lvl="0" indent="-304800" rtl="0">
              <a:spcBef>
                <a:spcPts val="0"/>
              </a:spcBef>
              <a:spcAft>
                <a:spcPts val="0"/>
              </a:spcAft>
              <a:buSzPts val="1200"/>
              <a:buChar char="-"/>
            </a:pPr>
            <a:r>
              <a:rPr lang="en" b="1" dirty="0"/>
              <a:t>Consul Client</a:t>
            </a:r>
            <a:r>
              <a:rPr lang="en" dirty="0"/>
              <a:t>: Registers the cell as a service in a Consul cluster.</a:t>
            </a:r>
            <a:endParaRPr dirty="0"/>
          </a:p>
          <a:p>
            <a:pPr marL="457200" lvl="0" indent="-304800" rtl="0">
              <a:spcBef>
                <a:spcPts val="0"/>
              </a:spcBef>
              <a:spcAft>
                <a:spcPts val="0"/>
              </a:spcAft>
              <a:buSzPts val="1200"/>
              <a:buChar char="-"/>
            </a:pPr>
            <a:r>
              <a:rPr lang="en" b="1" dirty="0"/>
              <a:t>Local Route Emitter</a:t>
            </a:r>
            <a:r>
              <a:rPr lang="en" dirty="0"/>
              <a:t>: Registers internal app instance routes.</a:t>
            </a:r>
            <a:endParaRPr dirty="0"/>
          </a:p>
        </p:txBody>
      </p:sp>
      <p:sp>
        <p:nvSpPr>
          <p:cNvPr id="337" name="Shape 337"/>
          <p:cNvSpPr/>
          <p:nvPr/>
        </p:nvSpPr>
        <p:spPr>
          <a:xfrm>
            <a:off x="6244303" y="3177042"/>
            <a:ext cx="1421100" cy="375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IronFrame</a:t>
            </a:r>
            <a:endParaRPr sz="1000">
              <a:latin typeface="Lato"/>
              <a:ea typeface="Lato"/>
              <a:cs typeface="Lato"/>
              <a:sym typeface="Lato"/>
            </a:endParaRPr>
          </a:p>
        </p:txBody>
      </p:sp>
      <p:sp>
        <p:nvSpPr>
          <p:cNvPr id="338" name="Shape 338"/>
          <p:cNvSpPr/>
          <p:nvPr/>
        </p:nvSpPr>
        <p:spPr>
          <a:xfrm>
            <a:off x="4376112" y="3936075"/>
            <a:ext cx="3626400" cy="3759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Windows Features (.NET, HWC, ASP)</a:t>
            </a:r>
            <a:endParaRPr sz="1000">
              <a:latin typeface="Lato"/>
              <a:ea typeface="Lato"/>
              <a:cs typeface="Lato"/>
              <a:sym typeface="Lato"/>
            </a:endParaRPr>
          </a:p>
        </p:txBody>
      </p:sp>
      <p:sp>
        <p:nvSpPr>
          <p:cNvPr id="339" name="Shape 339"/>
          <p:cNvSpPr/>
          <p:nvPr/>
        </p:nvSpPr>
        <p:spPr>
          <a:xfrm>
            <a:off x="6244303" y="2109342"/>
            <a:ext cx="1421100" cy="375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Server</a:t>
            </a:r>
            <a:endParaRPr sz="1000">
              <a:latin typeface="Lato"/>
              <a:ea typeface="Lato"/>
              <a:cs typeface="Lato"/>
              <a:sym typeface="Lato"/>
            </a:endParaRPr>
          </a:p>
        </p:txBody>
      </p:sp>
      <p:sp>
        <p:nvSpPr>
          <p:cNvPr id="340" name="Shape 340"/>
          <p:cNvSpPr txBox="1"/>
          <p:nvPr/>
        </p:nvSpPr>
        <p:spPr>
          <a:xfrm>
            <a:off x="6099413" y="1666825"/>
            <a:ext cx="1715100" cy="3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Garden-Windows</a:t>
            </a:r>
            <a:endParaRPr sz="1000">
              <a:latin typeface="Lato"/>
              <a:ea typeface="Lato"/>
              <a:cs typeface="Lato"/>
              <a:sym typeface="Lato"/>
            </a:endParaRPr>
          </a:p>
        </p:txBody>
      </p:sp>
      <p:sp>
        <p:nvSpPr>
          <p:cNvPr id="341" name="Shape 341"/>
          <p:cNvSpPr/>
          <p:nvPr/>
        </p:nvSpPr>
        <p:spPr>
          <a:xfrm>
            <a:off x="6244303" y="2643205"/>
            <a:ext cx="1421100" cy="375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Containerizer</a:t>
            </a:r>
            <a:endParaRPr sz="1000">
              <a:latin typeface="Lato"/>
              <a:ea typeface="Lato"/>
              <a:cs typeface="Lato"/>
              <a:sym typeface="Lato"/>
            </a:endParaRPr>
          </a:p>
        </p:txBody>
      </p:sp>
      <p:sp>
        <p:nvSpPr>
          <p:cNvPr id="342" name="Shape 342"/>
          <p:cNvSpPr/>
          <p:nvPr/>
        </p:nvSpPr>
        <p:spPr>
          <a:xfrm>
            <a:off x="4574463" y="1041650"/>
            <a:ext cx="3240000" cy="375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BOSH Agent</a:t>
            </a:r>
            <a:endParaRPr sz="1000">
              <a:latin typeface="Lato"/>
              <a:ea typeface="Lato"/>
              <a:cs typeface="Lato"/>
              <a:sym typeface="Lato"/>
            </a:endParaRPr>
          </a:p>
        </p:txBody>
      </p:sp>
      <p:cxnSp>
        <p:nvCxnSpPr>
          <p:cNvPr id="344" name="Shape 344"/>
          <p:cNvCxnSpPr/>
          <p:nvPr/>
        </p:nvCxnSpPr>
        <p:spPr>
          <a:xfrm>
            <a:off x="6974519" y="2452489"/>
            <a:ext cx="0" cy="215700"/>
          </a:xfrm>
          <a:prstGeom prst="straightConnector1">
            <a:avLst/>
          </a:prstGeom>
          <a:noFill/>
          <a:ln w="9525" cap="flat" cmpd="sng">
            <a:solidFill>
              <a:srgbClr val="B7B7B7"/>
            </a:solidFill>
            <a:prstDash val="solid"/>
            <a:round/>
            <a:headEnd type="oval" w="med" len="med"/>
            <a:tailEnd type="oval" w="med" len="med"/>
          </a:ln>
        </p:spPr>
      </p:cxnSp>
      <p:cxnSp>
        <p:nvCxnSpPr>
          <p:cNvPr id="345" name="Shape 345"/>
          <p:cNvCxnSpPr/>
          <p:nvPr/>
        </p:nvCxnSpPr>
        <p:spPr>
          <a:xfrm>
            <a:off x="6974519" y="2992441"/>
            <a:ext cx="0" cy="215700"/>
          </a:xfrm>
          <a:prstGeom prst="straightConnector1">
            <a:avLst/>
          </a:prstGeom>
          <a:noFill/>
          <a:ln w="9525" cap="flat" cmpd="sng">
            <a:solidFill>
              <a:srgbClr val="B7B7B7"/>
            </a:solidFill>
            <a:prstDash val="solid"/>
            <a:round/>
            <a:headEnd type="oval" w="med" len="med"/>
            <a:tailEnd type="oval" w="med" len="med"/>
          </a:ln>
        </p:spPr>
      </p:cxnSp>
      <p:sp>
        <p:nvSpPr>
          <p:cNvPr id="346" name="Shape 346"/>
          <p:cNvSpPr/>
          <p:nvPr/>
        </p:nvSpPr>
        <p:spPr>
          <a:xfrm>
            <a:off x="4574450" y="1586525"/>
            <a:ext cx="13398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Diego Rep</a:t>
            </a:r>
            <a:endParaRPr sz="1000">
              <a:latin typeface="Lato"/>
              <a:ea typeface="Lato"/>
              <a:cs typeface="Lato"/>
              <a:sym typeface="Lato"/>
            </a:endParaRPr>
          </a:p>
        </p:txBody>
      </p:sp>
      <p:sp>
        <p:nvSpPr>
          <p:cNvPr id="347" name="Shape 347"/>
          <p:cNvSpPr/>
          <p:nvPr/>
        </p:nvSpPr>
        <p:spPr>
          <a:xfrm>
            <a:off x="4574450" y="2142304"/>
            <a:ext cx="13398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Metron Agent</a:t>
            </a:r>
            <a:endParaRPr sz="1000">
              <a:latin typeface="Lato"/>
              <a:ea typeface="Lato"/>
              <a:cs typeface="Lato"/>
              <a:sym typeface="Lato"/>
            </a:endParaRPr>
          </a:p>
        </p:txBody>
      </p:sp>
      <p:sp>
        <p:nvSpPr>
          <p:cNvPr id="348" name="Shape 348"/>
          <p:cNvSpPr/>
          <p:nvPr/>
        </p:nvSpPr>
        <p:spPr>
          <a:xfrm>
            <a:off x="4574450" y="2698084"/>
            <a:ext cx="13398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Consul Client</a:t>
            </a:r>
            <a:endParaRPr sz="1000">
              <a:latin typeface="Lato"/>
              <a:ea typeface="Lato"/>
              <a:cs typeface="Lato"/>
              <a:sym typeface="Lato"/>
            </a:endParaRPr>
          </a:p>
        </p:txBody>
      </p:sp>
      <p:sp>
        <p:nvSpPr>
          <p:cNvPr id="349" name="Shape 349"/>
          <p:cNvSpPr/>
          <p:nvPr/>
        </p:nvSpPr>
        <p:spPr>
          <a:xfrm>
            <a:off x="4574450" y="3253863"/>
            <a:ext cx="1339800" cy="48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Local Route Emitter</a:t>
            </a:r>
            <a:endParaRPr sz="1000">
              <a:latin typeface="Lato"/>
              <a:ea typeface="Lato"/>
              <a:cs typeface="Lato"/>
              <a:sym typeface="Lato"/>
            </a:endParaRPr>
          </a:p>
        </p:txBody>
      </p:sp>
    </p:spTree>
    <p:extLst>
      <p:ext uri="{BB962C8B-B14F-4D97-AF65-F5344CB8AC3E}">
        <p14:creationId xmlns:p14="http://schemas.microsoft.com/office/powerpoint/2010/main" val="2181124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p:nvPr/>
        </p:nvSpPr>
        <p:spPr>
          <a:xfrm>
            <a:off x="4378238" y="831000"/>
            <a:ext cx="3626400" cy="3481500"/>
          </a:xfrm>
          <a:prstGeom prst="rect">
            <a:avLst/>
          </a:prstGeom>
          <a:noFill/>
          <a:ln w="9525" cap="flat" cmpd="sng">
            <a:solidFill>
              <a:srgbClr val="00A4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Shape 355"/>
          <p:cNvSpPr/>
          <p:nvPr/>
        </p:nvSpPr>
        <p:spPr>
          <a:xfrm>
            <a:off x="6099413" y="1586525"/>
            <a:ext cx="1715100" cy="215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Lato"/>
              <a:ea typeface="Lato"/>
              <a:cs typeface="Lato"/>
              <a:sym typeface="Lato"/>
            </a:endParaRPr>
          </a:p>
        </p:txBody>
      </p:sp>
      <p:sp>
        <p:nvSpPr>
          <p:cNvPr id="365" name="Shape 36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Anatomy of a Windows 2012R2 Diego cell</a:t>
            </a:r>
            <a:endParaRPr/>
          </a:p>
        </p:txBody>
      </p:sp>
      <p:sp>
        <p:nvSpPr>
          <p:cNvPr id="356" name="Shape 356"/>
          <p:cNvSpPr txBox="1">
            <a:spLocks noGrp="1"/>
          </p:cNvSpPr>
          <p:nvPr>
            <p:ph type="body" idx="1"/>
          </p:nvPr>
        </p:nvSpPr>
        <p:spPr>
          <a:xfrm>
            <a:off x="915400" y="900400"/>
            <a:ext cx="3311602"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t>Garden-Windows</a:t>
            </a:r>
            <a:r>
              <a:rPr lang="en" dirty="0"/>
              <a:t> is the most notable 2012R2-specific component that differs from Linux cells.</a:t>
            </a:r>
            <a:endParaRPr dirty="0"/>
          </a:p>
          <a:p>
            <a:pPr marL="0" lvl="0" indent="0" rtl="0">
              <a:spcBef>
                <a:spcPts val="1600"/>
              </a:spcBef>
              <a:spcAft>
                <a:spcPts val="0"/>
              </a:spcAft>
              <a:buNone/>
            </a:pPr>
            <a:r>
              <a:rPr lang="en" dirty="0"/>
              <a:t>It implements the Garden API and provides the containerization features needed for Diego to execute workloads dynamically.</a:t>
            </a:r>
            <a:endParaRPr dirty="0"/>
          </a:p>
          <a:p>
            <a:pPr marL="0" lvl="0" indent="0" rtl="0">
              <a:spcBef>
                <a:spcPts val="1600"/>
              </a:spcBef>
              <a:spcAft>
                <a:spcPts val="1600"/>
              </a:spcAft>
              <a:buNone/>
            </a:pPr>
            <a:r>
              <a:rPr lang="en" dirty="0"/>
              <a:t>IronFrame is at the heart of Garden-Windows, which has a number of product and feature implications. (Note that there is no equivalent of the Garden image or networker plugins.)</a:t>
            </a:r>
            <a:endParaRPr dirty="0"/>
          </a:p>
        </p:txBody>
      </p:sp>
      <p:sp>
        <p:nvSpPr>
          <p:cNvPr id="357" name="Shape 357"/>
          <p:cNvSpPr/>
          <p:nvPr/>
        </p:nvSpPr>
        <p:spPr>
          <a:xfrm>
            <a:off x="6244303" y="3177042"/>
            <a:ext cx="1421100" cy="37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IronFrame</a:t>
            </a:r>
            <a:endParaRPr sz="1000">
              <a:latin typeface="Lato"/>
              <a:ea typeface="Lato"/>
              <a:cs typeface="Lato"/>
              <a:sym typeface="Lato"/>
            </a:endParaRPr>
          </a:p>
        </p:txBody>
      </p:sp>
      <p:sp>
        <p:nvSpPr>
          <p:cNvPr id="358" name="Shape 358"/>
          <p:cNvSpPr/>
          <p:nvPr/>
        </p:nvSpPr>
        <p:spPr>
          <a:xfrm>
            <a:off x="4376112" y="3936075"/>
            <a:ext cx="3626400" cy="375900"/>
          </a:xfrm>
          <a:prstGeom prst="rect">
            <a:avLst/>
          </a:prstGeom>
          <a:noFill/>
          <a:ln w="9525" cap="flat" cmpd="sng">
            <a:solidFill>
              <a:srgbClr val="00A4F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Windows Features (.NET, HWC, ASP)</a:t>
            </a:r>
            <a:endParaRPr sz="1000">
              <a:latin typeface="Lato"/>
              <a:ea typeface="Lato"/>
              <a:cs typeface="Lato"/>
              <a:sym typeface="Lato"/>
            </a:endParaRPr>
          </a:p>
        </p:txBody>
      </p:sp>
      <p:cxnSp>
        <p:nvCxnSpPr>
          <p:cNvPr id="359" name="Shape 359"/>
          <p:cNvCxnSpPr/>
          <p:nvPr/>
        </p:nvCxnSpPr>
        <p:spPr>
          <a:xfrm>
            <a:off x="6974519" y="2452489"/>
            <a:ext cx="0" cy="215700"/>
          </a:xfrm>
          <a:prstGeom prst="straightConnector1">
            <a:avLst/>
          </a:prstGeom>
          <a:noFill/>
          <a:ln w="9525" cap="flat" cmpd="sng">
            <a:solidFill>
              <a:schemeClr val="dk2"/>
            </a:solidFill>
            <a:prstDash val="solid"/>
            <a:round/>
            <a:headEnd type="oval" w="med" len="med"/>
            <a:tailEnd type="oval" w="med" len="med"/>
          </a:ln>
        </p:spPr>
      </p:cxnSp>
      <p:sp>
        <p:nvSpPr>
          <p:cNvPr id="360" name="Shape 360"/>
          <p:cNvSpPr/>
          <p:nvPr/>
        </p:nvSpPr>
        <p:spPr>
          <a:xfrm>
            <a:off x="6244303" y="2109342"/>
            <a:ext cx="1421100" cy="37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Server</a:t>
            </a:r>
            <a:endParaRPr sz="1000">
              <a:latin typeface="Lato"/>
              <a:ea typeface="Lato"/>
              <a:cs typeface="Lato"/>
              <a:sym typeface="Lato"/>
            </a:endParaRPr>
          </a:p>
        </p:txBody>
      </p:sp>
      <p:sp>
        <p:nvSpPr>
          <p:cNvPr id="361" name="Shape 361"/>
          <p:cNvSpPr txBox="1"/>
          <p:nvPr/>
        </p:nvSpPr>
        <p:spPr>
          <a:xfrm>
            <a:off x="6099413" y="1666825"/>
            <a:ext cx="1715100" cy="3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Garden-Windows</a:t>
            </a:r>
            <a:endParaRPr sz="1000">
              <a:latin typeface="Lato"/>
              <a:ea typeface="Lato"/>
              <a:cs typeface="Lato"/>
              <a:sym typeface="Lato"/>
            </a:endParaRPr>
          </a:p>
        </p:txBody>
      </p:sp>
      <p:sp>
        <p:nvSpPr>
          <p:cNvPr id="362" name="Shape 362"/>
          <p:cNvSpPr/>
          <p:nvPr/>
        </p:nvSpPr>
        <p:spPr>
          <a:xfrm>
            <a:off x="6244303" y="2643205"/>
            <a:ext cx="1421100" cy="37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Containerizer</a:t>
            </a:r>
            <a:endParaRPr sz="1000">
              <a:latin typeface="Lato"/>
              <a:ea typeface="Lato"/>
              <a:cs typeface="Lato"/>
              <a:sym typeface="Lato"/>
            </a:endParaRPr>
          </a:p>
        </p:txBody>
      </p:sp>
      <p:cxnSp>
        <p:nvCxnSpPr>
          <p:cNvPr id="363" name="Shape 363"/>
          <p:cNvCxnSpPr/>
          <p:nvPr/>
        </p:nvCxnSpPr>
        <p:spPr>
          <a:xfrm>
            <a:off x="6974519" y="2992441"/>
            <a:ext cx="0" cy="215700"/>
          </a:xfrm>
          <a:prstGeom prst="straightConnector1">
            <a:avLst/>
          </a:prstGeom>
          <a:noFill/>
          <a:ln w="9525" cap="flat" cmpd="sng">
            <a:solidFill>
              <a:schemeClr val="dk2"/>
            </a:solidFill>
            <a:prstDash val="solid"/>
            <a:round/>
            <a:headEnd type="oval" w="med" len="med"/>
            <a:tailEnd type="oval" w="med" len="med"/>
          </a:ln>
        </p:spPr>
      </p:cxnSp>
      <p:sp>
        <p:nvSpPr>
          <p:cNvPr id="364" name="Shape 364"/>
          <p:cNvSpPr/>
          <p:nvPr/>
        </p:nvSpPr>
        <p:spPr>
          <a:xfrm>
            <a:off x="4574463" y="1041650"/>
            <a:ext cx="3240000" cy="375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BOSH Agent</a:t>
            </a:r>
            <a:endParaRPr sz="1000">
              <a:latin typeface="Lato"/>
              <a:ea typeface="Lato"/>
              <a:cs typeface="Lato"/>
              <a:sym typeface="Lato"/>
            </a:endParaRPr>
          </a:p>
        </p:txBody>
      </p:sp>
      <p:sp>
        <p:nvSpPr>
          <p:cNvPr id="366" name="Shape 366"/>
          <p:cNvSpPr/>
          <p:nvPr/>
        </p:nvSpPr>
        <p:spPr>
          <a:xfrm>
            <a:off x="4574450" y="1586525"/>
            <a:ext cx="1339800" cy="48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Diego Rep</a:t>
            </a:r>
            <a:endParaRPr sz="1000">
              <a:latin typeface="Lato"/>
              <a:ea typeface="Lato"/>
              <a:cs typeface="Lato"/>
              <a:sym typeface="Lato"/>
            </a:endParaRPr>
          </a:p>
        </p:txBody>
      </p:sp>
      <p:sp>
        <p:nvSpPr>
          <p:cNvPr id="367" name="Shape 367"/>
          <p:cNvSpPr/>
          <p:nvPr/>
        </p:nvSpPr>
        <p:spPr>
          <a:xfrm>
            <a:off x="4574450" y="2142304"/>
            <a:ext cx="1339800" cy="48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Metron Agent</a:t>
            </a:r>
            <a:endParaRPr sz="1000">
              <a:latin typeface="Lato"/>
              <a:ea typeface="Lato"/>
              <a:cs typeface="Lato"/>
              <a:sym typeface="Lato"/>
            </a:endParaRPr>
          </a:p>
        </p:txBody>
      </p:sp>
      <p:sp>
        <p:nvSpPr>
          <p:cNvPr id="368" name="Shape 368"/>
          <p:cNvSpPr/>
          <p:nvPr/>
        </p:nvSpPr>
        <p:spPr>
          <a:xfrm>
            <a:off x="4574450" y="2698084"/>
            <a:ext cx="1339800" cy="48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Consul Client</a:t>
            </a:r>
            <a:endParaRPr sz="1000">
              <a:latin typeface="Lato"/>
              <a:ea typeface="Lato"/>
              <a:cs typeface="Lato"/>
              <a:sym typeface="Lato"/>
            </a:endParaRPr>
          </a:p>
        </p:txBody>
      </p:sp>
      <p:sp>
        <p:nvSpPr>
          <p:cNvPr id="369" name="Shape 369"/>
          <p:cNvSpPr/>
          <p:nvPr/>
        </p:nvSpPr>
        <p:spPr>
          <a:xfrm>
            <a:off x="4574450" y="3253863"/>
            <a:ext cx="1339800" cy="48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Local Route Emitter</a:t>
            </a:r>
            <a:endParaRPr sz="1000">
              <a:latin typeface="Lato"/>
              <a:ea typeface="Lato"/>
              <a:cs typeface="Lato"/>
              <a:sym typeface="Lato"/>
            </a:endParaRPr>
          </a:p>
        </p:txBody>
      </p:sp>
    </p:spTree>
    <p:extLst>
      <p:ext uri="{BB962C8B-B14F-4D97-AF65-F5344CB8AC3E}">
        <p14:creationId xmlns:p14="http://schemas.microsoft.com/office/powerpoint/2010/main" val="412071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p:nvPr/>
        </p:nvSpPr>
        <p:spPr>
          <a:xfrm>
            <a:off x="3306850" y="2169525"/>
            <a:ext cx="1433400" cy="10941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How IronFrame works</a:t>
            </a:r>
            <a:endParaRPr/>
          </a:p>
        </p:txBody>
      </p:sp>
      <p:sp>
        <p:nvSpPr>
          <p:cNvPr id="376" name="Shape 376"/>
          <p:cNvSpPr txBox="1">
            <a:spLocks noGrp="1"/>
          </p:cNvSpPr>
          <p:nvPr>
            <p:ph type="body" idx="1"/>
          </p:nvPr>
        </p:nvSpPr>
        <p:spPr>
          <a:xfrm>
            <a:off x="915400" y="900400"/>
            <a:ext cx="2127932" cy="3769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dirty="0"/>
              <a:t>The IronFrame library uses services and primitives available in Windows Server 2012R2 to provide container-like functionality within the context of Cloud Foundry.</a:t>
            </a:r>
            <a:endParaRPr dirty="0"/>
          </a:p>
        </p:txBody>
      </p:sp>
      <p:grpSp>
        <p:nvGrpSpPr>
          <p:cNvPr id="377" name="Shape 377"/>
          <p:cNvGrpSpPr/>
          <p:nvPr/>
        </p:nvGrpSpPr>
        <p:grpSpPr>
          <a:xfrm>
            <a:off x="3027424" y="440781"/>
            <a:ext cx="242934" cy="350823"/>
            <a:chOff x="5828175" y="1277675"/>
            <a:chExt cx="471900" cy="681475"/>
          </a:xfrm>
        </p:grpSpPr>
        <p:sp>
          <p:nvSpPr>
            <p:cNvPr id="378" name="Shape 378"/>
            <p:cNvSpPr/>
            <p:nvPr/>
          </p:nvSpPr>
          <p:spPr>
            <a:xfrm>
              <a:off x="5946075" y="1277675"/>
              <a:ext cx="236100" cy="23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rot="5400000">
              <a:off x="5877375" y="1536450"/>
              <a:ext cx="373500" cy="471900"/>
            </a:xfrm>
            <a:prstGeom prst="pie">
              <a:avLst>
                <a:gd name="adj1" fmla="val 54004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80" name="Shape 380"/>
          <p:cNvSpPr txBox="1"/>
          <p:nvPr/>
        </p:nvSpPr>
        <p:spPr>
          <a:xfrm>
            <a:off x="3279900" y="4013600"/>
            <a:ext cx="4657800" cy="89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sz="1200" b="1">
                <a:latin typeface="Lato"/>
                <a:ea typeface="Lato"/>
                <a:cs typeface="Lato"/>
                <a:sym typeface="Lato"/>
              </a:rPr>
              <a:t>Filesystem Isolation</a:t>
            </a:r>
            <a:r>
              <a:rPr lang="en" sz="1200">
                <a:latin typeface="Lato"/>
                <a:ea typeface="Lato"/>
                <a:cs typeface="Lato"/>
                <a:sym typeface="Lato"/>
              </a:rPr>
              <a:t> – Garden Windows creates a </a:t>
            </a:r>
            <a:r>
              <a:rPr lang="en" sz="1200" i="1">
                <a:latin typeface="Lato"/>
                <a:ea typeface="Lato"/>
                <a:cs typeface="Lato"/>
                <a:sym typeface="Lato"/>
              </a:rPr>
              <a:t>unique temporary user</a:t>
            </a:r>
            <a:r>
              <a:rPr lang="en" sz="1200">
                <a:latin typeface="Lato"/>
                <a:ea typeface="Lato"/>
                <a:cs typeface="Lato"/>
                <a:sym typeface="Lato"/>
              </a:rPr>
              <a:t> for each container and uses Access Control Lists (ACLs) to render a “containerized” directory visible only to the user who owns the container.</a:t>
            </a:r>
            <a:endParaRPr sz="1200">
              <a:latin typeface="Lato"/>
              <a:ea typeface="Lato"/>
              <a:cs typeface="Lato"/>
              <a:sym typeface="Lato"/>
            </a:endParaRPr>
          </a:p>
        </p:txBody>
      </p:sp>
      <p:sp>
        <p:nvSpPr>
          <p:cNvPr id="381" name="Shape 381"/>
          <p:cNvSpPr txBox="1"/>
          <p:nvPr/>
        </p:nvSpPr>
        <p:spPr>
          <a:xfrm>
            <a:off x="3279900" y="15662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Filesystem Isolation</a:t>
            </a:r>
            <a:endParaRPr sz="1200">
              <a:latin typeface="Lato"/>
              <a:ea typeface="Lato"/>
              <a:cs typeface="Lato"/>
              <a:sym typeface="Lato"/>
            </a:endParaRPr>
          </a:p>
        </p:txBody>
      </p:sp>
      <p:cxnSp>
        <p:nvCxnSpPr>
          <p:cNvPr id="382" name="Shape 382"/>
          <p:cNvCxnSpPr/>
          <p:nvPr/>
        </p:nvCxnSpPr>
        <p:spPr>
          <a:xfrm>
            <a:off x="3379993" y="3933050"/>
            <a:ext cx="203100" cy="0"/>
          </a:xfrm>
          <a:prstGeom prst="straightConnector1">
            <a:avLst/>
          </a:prstGeom>
          <a:noFill/>
          <a:ln w="19050" cap="flat" cmpd="sng">
            <a:solidFill>
              <a:schemeClr val="dk2"/>
            </a:solidFill>
            <a:prstDash val="solid"/>
            <a:round/>
            <a:headEnd type="none" w="med" len="med"/>
            <a:tailEnd type="none" w="med" len="med"/>
          </a:ln>
        </p:spPr>
      </p:cxnSp>
      <p:grpSp>
        <p:nvGrpSpPr>
          <p:cNvPr id="383" name="Shape 383"/>
          <p:cNvGrpSpPr/>
          <p:nvPr/>
        </p:nvGrpSpPr>
        <p:grpSpPr>
          <a:xfrm>
            <a:off x="3391093" y="390943"/>
            <a:ext cx="2340928" cy="1242057"/>
            <a:chOff x="3452701" y="695743"/>
            <a:chExt cx="2340928" cy="1242057"/>
          </a:xfrm>
        </p:grpSpPr>
        <p:sp>
          <p:nvSpPr>
            <p:cNvPr id="384" name="Shape 384"/>
            <p:cNvSpPr/>
            <p:nvPr/>
          </p:nvSpPr>
          <p:spPr>
            <a:xfrm>
              <a:off x="3767204" y="1134489"/>
              <a:ext cx="222000" cy="175200"/>
            </a:xfrm>
            <a:prstGeom prst="corner">
              <a:avLst>
                <a:gd name="adj1" fmla="val 82678"/>
                <a:gd name="adj2"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rot="10800000" flipH="1">
              <a:off x="3773104" y="1423500"/>
              <a:ext cx="157800" cy="209700"/>
            </a:xfrm>
            <a:prstGeom prst="foldedCorner">
              <a:avLst>
                <a:gd name="adj"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86" name="Shape 386"/>
            <p:cNvCxnSpPr/>
            <p:nvPr/>
          </p:nvCxnSpPr>
          <p:spPr>
            <a:xfrm>
              <a:off x="3586650" y="965600"/>
              <a:ext cx="0" cy="875400"/>
            </a:xfrm>
            <a:prstGeom prst="straightConnector1">
              <a:avLst/>
            </a:prstGeom>
            <a:noFill/>
            <a:ln w="9525" cap="flat" cmpd="sng">
              <a:solidFill>
                <a:schemeClr val="dk2"/>
              </a:solidFill>
              <a:prstDash val="solid"/>
              <a:round/>
              <a:headEnd type="none" w="med" len="med"/>
              <a:tailEnd type="none" w="med" len="med"/>
            </a:ln>
          </p:spPr>
        </p:cxnSp>
        <p:cxnSp>
          <p:nvCxnSpPr>
            <p:cNvPr id="387" name="Shape 387"/>
            <p:cNvCxnSpPr>
              <a:stCxn id="384" idx="2"/>
            </p:cNvCxnSpPr>
            <p:nvPr/>
          </p:nvCxnSpPr>
          <p:spPr>
            <a:xfrm rot="10800000">
              <a:off x="3589604" y="1222089"/>
              <a:ext cx="177600" cy="0"/>
            </a:xfrm>
            <a:prstGeom prst="straightConnector1">
              <a:avLst/>
            </a:prstGeom>
            <a:noFill/>
            <a:ln w="9525" cap="flat" cmpd="sng">
              <a:solidFill>
                <a:schemeClr val="dk2"/>
              </a:solidFill>
              <a:prstDash val="solid"/>
              <a:round/>
              <a:headEnd type="none" w="med" len="med"/>
              <a:tailEnd type="none" w="med" len="med"/>
            </a:ln>
          </p:spPr>
        </p:cxnSp>
        <p:cxnSp>
          <p:nvCxnSpPr>
            <p:cNvPr id="388" name="Shape 388"/>
            <p:cNvCxnSpPr>
              <a:stCxn id="385" idx="1"/>
            </p:cNvCxnSpPr>
            <p:nvPr/>
          </p:nvCxnSpPr>
          <p:spPr>
            <a:xfrm rot="10800000">
              <a:off x="3589504" y="1528350"/>
              <a:ext cx="183600" cy="0"/>
            </a:xfrm>
            <a:prstGeom prst="straightConnector1">
              <a:avLst/>
            </a:prstGeom>
            <a:noFill/>
            <a:ln w="9525" cap="flat" cmpd="sng">
              <a:solidFill>
                <a:schemeClr val="dk2"/>
              </a:solidFill>
              <a:prstDash val="solid"/>
              <a:round/>
              <a:headEnd type="none" w="med" len="med"/>
              <a:tailEnd type="none" w="med" len="med"/>
            </a:ln>
          </p:spPr>
        </p:cxnSp>
        <p:cxnSp>
          <p:nvCxnSpPr>
            <p:cNvPr id="389" name="Shape 389"/>
            <p:cNvCxnSpPr/>
            <p:nvPr/>
          </p:nvCxnSpPr>
          <p:spPr>
            <a:xfrm rot="10800000">
              <a:off x="3589504" y="1833150"/>
              <a:ext cx="183600" cy="0"/>
            </a:xfrm>
            <a:prstGeom prst="straightConnector1">
              <a:avLst/>
            </a:prstGeom>
            <a:noFill/>
            <a:ln w="9525" cap="flat" cmpd="sng">
              <a:solidFill>
                <a:schemeClr val="dk2"/>
              </a:solidFill>
              <a:prstDash val="solid"/>
              <a:round/>
              <a:headEnd type="none" w="med" len="med"/>
              <a:tailEnd type="none" w="med" len="med"/>
            </a:ln>
          </p:spPr>
        </p:cxnSp>
        <p:sp>
          <p:nvSpPr>
            <p:cNvPr id="390" name="Shape 390"/>
            <p:cNvSpPr txBox="1"/>
            <p:nvPr/>
          </p:nvSpPr>
          <p:spPr>
            <a:xfrm>
              <a:off x="3720698" y="1603600"/>
              <a:ext cx="570000" cy="33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p:txBody>
        </p:sp>
        <p:sp>
          <p:nvSpPr>
            <p:cNvPr id="391" name="Shape 391"/>
            <p:cNvSpPr txBox="1"/>
            <p:nvPr/>
          </p:nvSpPr>
          <p:spPr>
            <a:xfrm>
              <a:off x="3694530" y="695743"/>
              <a:ext cx="2099100" cy="33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Lato"/>
                  <a:ea typeface="Lato"/>
                  <a:cs typeface="Lato"/>
                  <a:sym typeface="Lato"/>
                </a:rPr>
                <a:t>C:\containerizer\abc83bd…</a:t>
              </a:r>
              <a:endParaRPr sz="1200">
                <a:latin typeface="Lato"/>
                <a:ea typeface="Lato"/>
                <a:cs typeface="Lato"/>
                <a:sym typeface="Lato"/>
              </a:endParaRPr>
            </a:p>
          </p:txBody>
        </p:sp>
        <p:sp>
          <p:nvSpPr>
            <p:cNvPr id="392" name="Shape 392"/>
            <p:cNvSpPr/>
            <p:nvPr/>
          </p:nvSpPr>
          <p:spPr>
            <a:xfrm>
              <a:off x="3452701" y="765944"/>
              <a:ext cx="267900" cy="211200"/>
            </a:xfrm>
            <a:prstGeom prst="corner">
              <a:avLst>
                <a:gd name="adj1" fmla="val 82678"/>
                <a:gd name="adj2"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3" name="Shape 393"/>
          <p:cNvSpPr txBox="1"/>
          <p:nvPr/>
        </p:nvSpPr>
        <p:spPr>
          <a:xfrm>
            <a:off x="6023100" y="15662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Disk Usage</a:t>
            </a:r>
            <a:endParaRPr sz="1200">
              <a:latin typeface="Lato"/>
              <a:ea typeface="Lato"/>
              <a:cs typeface="Lato"/>
              <a:sym typeface="Lato"/>
            </a:endParaRPr>
          </a:p>
        </p:txBody>
      </p:sp>
      <p:sp>
        <p:nvSpPr>
          <p:cNvPr id="394" name="Shape 394"/>
          <p:cNvSpPr/>
          <p:nvPr/>
        </p:nvSpPr>
        <p:spPr>
          <a:xfrm>
            <a:off x="6135725" y="719600"/>
            <a:ext cx="1969800" cy="620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p:nvPr/>
        </p:nvSpPr>
        <p:spPr>
          <a:xfrm>
            <a:off x="6128425" y="705025"/>
            <a:ext cx="1977300" cy="634500"/>
          </a:xfrm>
          <a:prstGeom prst="pie">
            <a:avLst>
              <a:gd name="adj1" fmla="val 0"/>
              <a:gd name="adj2" fmla="val 206345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96" name="Shape 396"/>
          <p:cNvGrpSpPr/>
          <p:nvPr/>
        </p:nvGrpSpPr>
        <p:grpSpPr>
          <a:xfrm>
            <a:off x="8027449" y="1191181"/>
            <a:ext cx="242934" cy="350823"/>
            <a:chOff x="5828175" y="1277675"/>
            <a:chExt cx="471900" cy="681475"/>
          </a:xfrm>
        </p:grpSpPr>
        <p:sp>
          <p:nvSpPr>
            <p:cNvPr id="397" name="Shape 397"/>
            <p:cNvSpPr/>
            <p:nvPr/>
          </p:nvSpPr>
          <p:spPr>
            <a:xfrm>
              <a:off x="5946075" y="1277675"/>
              <a:ext cx="236100" cy="2361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rot="5400000">
              <a:off x="5877375" y="1536450"/>
              <a:ext cx="373500" cy="471900"/>
            </a:xfrm>
            <a:prstGeom prst="pie">
              <a:avLst>
                <a:gd name="adj1" fmla="val 5400474"/>
                <a:gd name="adj2" fmla="val 16200000"/>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9" name="Shape 399"/>
          <p:cNvSpPr txBox="1"/>
          <p:nvPr/>
        </p:nvSpPr>
        <p:spPr>
          <a:xfrm>
            <a:off x="3279900" y="32426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Network</a:t>
            </a:r>
            <a:endParaRPr sz="1200">
              <a:latin typeface="Lato"/>
              <a:ea typeface="Lato"/>
              <a:cs typeface="Lato"/>
              <a:sym typeface="Lato"/>
            </a:endParaRPr>
          </a:p>
        </p:txBody>
      </p:sp>
      <p:sp>
        <p:nvSpPr>
          <p:cNvPr id="400" name="Shape 400"/>
          <p:cNvSpPr txBox="1"/>
          <p:nvPr/>
        </p:nvSpPr>
        <p:spPr>
          <a:xfrm>
            <a:off x="6023100" y="32426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Memory Usage</a:t>
            </a:r>
            <a:endParaRPr sz="1200">
              <a:latin typeface="Lato"/>
              <a:ea typeface="Lato"/>
              <a:cs typeface="Lato"/>
              <a:sym typeface="Lato"/>
            </a:endParaRPr>
          </a:p>
        </p:txBody>
      </p:sp>
      <p:sp>
        <p:nvSpPr>
          <p:cNvPr id="401" name="Shape 401"/>
          <p:cNvSpPr/>
          <p:nvPr/>
        </p:nvSpPr>
        <p:spPr>
          <a:xfrm>
            <a:off x="6113825" y="2610689"/>
            <a:ext cx="1813800" cy="542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215583" y="2689835"/>
            <a:ext cx="188400" cy="3252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451760"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687936"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924113"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7160289"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7396466"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7632642"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34654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37702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40750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43798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34654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37702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40750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43798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34654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37702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40750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43798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21" name="Shape 421"/>
          <p:cNvCxnSpPr/>
          <p:nvPr/>
        </p:nvCxnSpPr>
        <p:spPr>
          <a:xfrm>
            <a:off x="3559203" y="2138167"/>
            <a:ext cx="0" cy="215700"/>
          </a:xfrm>
          <a:prstGeom prst="straightConnector1">
            <a:avLst/>
          </a:prstGeom>
          <a:noFill/>
          <a:ln w="9525" cap="flat" cmpd="sng">
            <a:solidFill>
              <a:schemeClr val="dk2"/>
            </a:solidFill>
            <a:prstDash val="solid"/>
            <a:round/>
            <a:headEnd type="oval" w="med" len="med"/>
            <a:tailEnd type="oval" w="med" len="med"/>
          </a:ln>
        </p:spPr>
      </p:cxnSp>
      <p:sp>
        <p:nvSpPr>
          <p:cNvPr id="422" name="Shape 422"/>
          <p:cNvSpPr/>
          <p:nvPr/>
        </p:nvSpPr>
        <p:spPr>
          <a:xfrm>
            <a:off x="3144475" y="2042800"/>
            <a:ext cx="24513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5995625" y="390950"/>
            <a:ext cx="24513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5995625" y="2255150"/>
            <a:ext cx="24513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5502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Shape 430"/>
          <p:cNvSpPr txBox="1">
            <a:spLocks noGrp="1"/>
          </p:cNvSpPr>
          <p:nvPr>
            <p:ph type="body" idx="1"/>
          </p:nvPr>
        </p:nvSpPr>
        <p:spPr>
          <a:xfrm>
            <a:off x="915400" y="900400"/>
            <a:ext cx="2134404" cy="37695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a:t>The IronFrame library uses services and primitives available in Windows Server 2012R2 to provide container-like functionality within the context of Cloud Foundry.</a:t>
            </a:r>
            <a:endParaRPr dirty="0"/>
          </a:p>
        </p:txBody>
      </p:sp>
      <p:grpSp>
        <p:nvGrpSpPr>
          <p:cNvPr id="431" name="Shape 431"/>
          <p:cNvGrpSpPr/>
          <p:nvPr/>
        </p:nvGrpSpPr>
        <p:grpSpPr>
          <a:xfrm>
            <a:off x="3027424" y="440781"/>
            <a:ext cx="242934" cy="350823"/>
            <a:chOff x="5828175" y="1277675"/>
            <a:chExt cx="471900" cy="681475"/>
          </a:xfrm>
        </p:grpSpPr>
        <p:sp>
          <p:nvSpPr>
            <p:cNvPr id="432" name="Shape 432"/>
            <p:cNvSpPr/>
            <p:nvPr/>
          </p:nvSpPr>
          <p:spPr>
            <a:xfrm>
              <a:off x="5946075" y="1277675"/>
              <a:ext cx="236100" cy="23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p:nvPr/>
          </p:nvSpPr>
          <p:spPr>
            <a:xfrm rot="5400000">
              <a:off x="5877375" y="1536450"/>
              <a:ext cx="373500" cy="471900"/>
            </a:xfrm>
            <a:prstGeom prst="pie">
              <a:avLst>
                <a:gd name="adj1" fmla="val 54004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34" name="Shape 434"/>
          <p:cNvSpPr txBox="1"/>
          <p:nvPr/>
        </p:nvSpPr>
        <p:spPr>
          <a:xfrm>
            <a:off x="3279900" y="4013600"/>
            <a:ext cx="4657800" cy="89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sz="1200" b="1">
                <a:latin typeface="Lato"/>
                <a:ea typeface="Lato"/>
                <a:cs typeface="Lato"/>
                <a:sym typeface="Lato"/>
              </a:rPr>
              <a:t>Disk Usage</a:t>
            </a:r>
            <a:r>
              <a:rPr lang="en" sz="1200">
                <a:latin typeface="Lato"/>
                <a:ea typeface="Lato"/>
                <a:cs typeface="Lato"/>
                <a:sym typeface="Lato"/>
              </a:rPr>
              <a:t> – Garden Windows enforces disk usage limits with </a:t>
            </a:r>
            <a:r>
              <a:rPr lang="en" sz="1200" i="1">
                <a:latin typeface="Lato"/>
                <a:ea typeface="Lato"/>
                <a:cs typeface="Lato"/>
                <a:sym typeface="Lato"/>
              </a:rPr>
              <a:t>NTFS disk quotas</a:t>
            </a:r>
            <a:r>
              <a:rPr lang="en" sz="1200">
                <a:latin typeface="Lato"/>
                <a:ea typeface="Lato"/>
                <a:cs typeface="Lato"/>
                <a:sym typeface="Lato"/>
              </a:rPr>
              <a:t>, which work on a per-user, per-volume basis.</a:t>
            </a:r>
            <a:endParaRPr sz="1200">
              <a:latin typeface="Lato"/>
              <a:ea typeface="Lato"/>
              <a:cs typeface="Lato"/>
              <a:sym typeface="Lato"/>
            </a:endParaRPr>
          </a:p>
        </p:txBody>
      </p:sp>
      <p:sp>
        <p:nvSpPr>
          <p:cNvPr id="435" name="Shape 435"/>
          <p:cNvSpPr txBox="1"/>
          <p:nvPr/>
        </p:nvSpPr>
        <p:spPr>
          <a:xfrm>
            <a:off x="3279900" y="15662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Filesystem Isolation</a:t>
            </a:r>
            <a:endParaRPr sz="1200">
              <a:latin typeface="Lato"/>
              <a:ea typeface="Lato"/>
              <a:cs typeface="Lato"/>
              <a:sym typeface="Lato"/>
            </a:endParaRPr>
          </a:p>
        </p:txBody>
      </p:sp>
      <p:cxnSp>
        <p:nvCxnSpPr>
          <p:cNvPr id="436" name="Shape 436"/>
          <p:cNvCxnSpPr/>
          <p:nvPr/>
        </p:nvCxnSpPr>
        <p:spPr>
          <a:xfrm>
            <a:off x="3379993" y="3933050"/>
            <a:ext cx="203100" cy="0"/>
          </a:xfrm>
          <a:prstGeom prst="straightConnector1">
            <a:avLst/>
          </a:prstGeom>
          <a:noFill/>
          <a:ln w="19050" cap="flat" cmpd="sng">
            <a:solidFill>
              <a:schemeClr val="dk2"/>
            </a:solidFill>
            <a:prstDash val="solid"/>
            <a:round/>
            <a:headEnd type="none" w="med" len="med"/>
            <a:tailEnd type="none" w="med" len="med"/>
          </a:ln>
        </p:spPr>
      </p:cxnSp>
      <p:grpSp>
        <p:nvGrpSpPr>
          <p:cNvPr id="437" name="Shape 437"/>
          <p:cNvGrpSpPr/>
          <p:nvPr/>
        </p:nvGrpSpPr>
        <p:grpSpPr>
          <a:xfrm>
            <a:off x="3391093" y="390943"/>
            <a:ext cx="2340928" cy="1242057"/>
            <a:chOff x="3452701" y="695743"/>
            <a:chExt cx="2340928" cy="1242057"/>
          </a:xfrm>
        </p:grpSpPr>
        <p:sp>
          <p:nvSpPr>
            <p:cNvPr id="438" name="Shape 438"/>
            <p:cNvSpPr/>
            <p:nvPr/>
          </p:nvSpPr>
          <p:spPr>
            <a:xfrm>
              <a:off x="3767204" y="1134489"/>
              <a:ext cx="222000" cy="175200"/>
            </a:xfrm>
            <a:prstGeom prst="corner">
              <a:avLst>
                <a:gd name="adj1" fmla="val 82678"/>
                <a:gd name="adj2"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p:nvPr/>
          </p:nvSpPr>
          <p:spPr>
            <a:xfrm rot="10800000" flipH="1">
              <a:off x="3773104" y="1423500"/>
              <a:ext cx="157800" cy="209700"/>
            </a:xfrm>
            <a:prstGeom prst="foldedCorner">
              <a:avLst>
                <a:gd name="adj"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40" name="Shape 440"/>
            <p:cNvCxnSpPr/>
            <p:nvPr/>
          </p:nvCxnSpPr>
          <p:spPr>
            <a:xfrm>
              <a:off x="3586650" y="965600"/>
              <a:ext cx="0" cy="875400"/>
            </a:xfrm>
            <a:prstGeom prst="straightConnector1">
              <a:avLst/>
            </a:prstGeom>
            <a:noFill/>
            <a:ln w="9525" cap="flat" cmpd="sng">
              <a:solidFill>
                <a:schemeClr val="dk2"/>
              </a:solidFill>
              <a:prstDash val="solid"/>
              <a:round/>
              <a:headEnd type="none" w="med" len="med"/>
              <a:tailEnd type="none" w="med" len="med"/>
            </a:ln>
          </p:spPr>
        </p:cxnSp>
        <p:cxnSp>
          <p:nvCxnSpPr>
            <p:cNvPr id="441" name="Shape 441"/>
            <p:cNvCxnSpPr>
              <a:stCxn id="438" idx="2"/>
            </p:cNvCxnSpPr>
            <p:nvPr/>
          </p:nvCxnSpPr>
          <p:spPr>
            <a:xfrm rot="10800000">
              <a:off x="3589604" y="1222089"/>
              <a:ext cx="177600" cy="0"/>
            </a:xfrm>
            <a:prstGeom prst="straightConnector1">
              <a:avLst/>
            </a:prstGeom>
            <a:noFill/>
            <a:ln w="9525" cap="flat" cmpd="sng">
              <a:solidFill>
                <a:schemeClr val="dk2"/>
              </a:solidFill>
              <a:prstDash val="solid"/>
              <a:round/>
              <a:headEnd type="none" w="med" len="med"/>
              <a:tailEnd type="none" w="med" len="med"/>
            </a:ln>
          </p:spPr>
        </p:cxnSp>
        <p:cxnSp>
          <p:nvCxnSpPr>
            <p:cNvPr id="442" name="Shape 442"/>
            <p:cNvCxnSpPr>
              <a:stCxn id="439" idx="1"/>
            </p:cNvCxnSpPr>
            <p:nvPr/>
          </p:nvCxnSpPr>
          <p:spPr>
            <a:xfrm rot="10800000">
              <a:off x="3589504" y="1528350"/>
              <a:ext cx="183600" cy="0"/>
            </a:xfrm>
            <a:prstGeom prst="straightConnector1">
              <a:avLst/>
            </a:prstGeom>
            <a:noFill/>
            <a:ln w="9525" cap="flat" cmpd="sng">
              <a:solidFill>
                <a:schemeClr val="dk2"/>
              </a:solidFill>
              <a:prstDash val="solid"/>
              <a:round/>
              <a:headEnd type="none" w="med" len="med"/>
              <a:tailEnd type="none" w="med" len="med"/>
            </a:ln>
          </p:spPr>
        </p:cxnSp>
        <p:cxnSp>
          <p:nvCxnSpPr>
            <p:cNvPr id="443" name="Shape 443"/>
            <p:cNvCxnSpPr/>
            <p:nvPr/>
          </p:nvCxnSpPr>
          <p:spPr>
            <a:xfrm rot="10800000">
              <a:off x="3589504" y="1833150"/>
              <a:ext cx="183600" cy="0"/>
            </a:xfrm>
            <a:prstGeom prst="straightConnector1">
              <a:avLst/>
            </a:prstGeom>
            <a:noFill/>
            <a:ln w="9525" cap="flat" cmpd="sng">
              <a:solidFill>
                <a:schemeClr val="dk2"/>
              </a:solidFill>
              <a:prstDash val="solid"/>
              <a:round/>
              <a:headEnd type="none" w="med" len="med"/>
              <a:tailEnd type="none" w="med" len="med"/>
            </a:ln>
          </p:spPr>
        </p:cxnSp>
        <p:sp>
          <p:nvSpPr>
            <p:cNvPr id="444" name="Shape 444"/>
            <p:cNvSpPr txBox="1"/>
            <p:nvPr/>
          </p:nvSpPr>
          <p:spPr>
            <a:xfrm>
              <a:off x="3720698" y="1603600"/>
              <a:ext cx="570000" cy="33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p:txBody>
        </p:sp>
        <p:sp>
          <p:nvSpPr>
            <p:cNvPr id="445" name="Shape 445"/>
            <p:cNvSpPr txBox="1"/>
            <p:nvPr/>
          </p:nvSpPr>
          <p:spPr>
            <a:xfrm>
              <a:off x="3694530" y="695743"/>
              <a:ext cx="2099100" cy="33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Lato"/>
                  <a:ea typeface="Lato"/>
                  <a:cs typeface="Lato"/>
                  <a:sym typeface="Lato"/>
                </a:rPr>
                <a:t>C:\containerizer\abc83bd…</a:t>
              </a:r>
              <a:endParaRPr sz="1200">
                <a:latin typeface="Lato"/>
                <a:ea typeface="Lato"/>
                <a:cs typeface="Lato"/>
                <a:sym typeface="Lato"/>
              </a:endParaRPr>
            </a:p>
          </p:txBody>
        </p:sp>
        <p:sp>
          <p:nvSpPr>
            <p:cNvPr id="446" name="Shape 446"/>
            <p:cNvSpPr/>
            <p:nvPr/>
          </p:nvSpPr>
          <p:spPr>
            <a:xfrm>
              <a:off x="3452701" y="765944"/>
              <a:ext cx="267900" cy="211200"/>
            </a:xfrm>
            <a:prstGeom prst="corner">
              <a:avLst>
                <a:gd name="adj1" fmla="val 82678"/>
                <a:gd name="adj2" fmla="val 500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47" name="Shape 447"/>
          <p:cNvSpPr txBox="1"/>
          <p:nvPr/>
        </p:nvSpPr>
        <p:spPr>
          <a:xfrm>
            <a:off x="6023100" y="15662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Disk Usage</a:t>
            </a:r>
            <a:endParaRPr sz="1200">
              <a:latin typeface="Lato"/>
              <a:ea typeface="Lato"/>
              <a:cs typeface="Lato"/>
              <a:sym typeface="Lato"/>
            </a:endParaRPr>
          </a:p>
        </p:txBody>
      </p:sp>
      <p:sp>
        <p:nvSpPr>
          <p:cNvPr id="448" name="Shape 448"/>
          <p:cNvSpPr/>
          <p:nvPr/>
        </p:nvSpPr>
        <p:spPr>
          <a:xfrm>
            <a:off x="6135725" y="719600"/>
            <a:ext cx="1969800" cy="620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9" name="Shape 449"/>
          <p:cNvSpPr/>
          <p:nvPr/>
        </p:nvSpPr>
        <p:spPr>
          <a:xfrm>
            <a:off x="6128425" y="705025"/>
            <a:ext cx="1977300" cy="634500"/>
          </a:xfrm>
          <a:prstGeom prst="pie">
            <a:avLst>
              <a:gd name="adj1" fmla="val 0"/>
              <a:gd name="adj2" fmla="val 206345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50" name="Shape 450"/>
          <p:cNvGrpSpPr/>
          <p:nvPr/>
        </p:nvGrpSpPr>
        <p:grpSpPr>
          <a:xfrm>
            <a:off x="8027449" y="1191181"/>
            <a:ext cx="242934" cy="350823"/>
            <a:chOff x="5828175" y="1277675"/>
            <a:chExt cx="471900" cy="681475"/>
          </a:xfrm>
        </p:grpSpPr>
        <p:sp>
          <p:nvSpPr>
            <p:cNvPr id="451" name="Shape 451"/>
            <p:cNvSpPr/>
            <p:nvPr/>
          </p:nvSpPr>
          <p:spPr>
            <a:xfrm>
              <a:off x="5946075" y="1277675"/>
              <a:ext cx="236100" cy="2361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2" name="Shape 452"/>
            <p:cNvSpPr/>
            <p:nvPr/>
          </p:nvSpPr>
          <p:spPr>
            <a:xfrm rot="5400000">
              <a:off x="5877375" y="1536450"/>
              <a:ext cx="373500" cy="471900"/>
            </a:xfrm>
            <a:prstGeom prst="pie">
              <a:avLst>
                <a:gd name="adj1" fmla="val 5400474"/>
                <a:gd name="adj2" fmla="val 16200000"/>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3" name="Shape 453"/>
          <p:cNvSpPr txBox="1"/>
          <p:nvPr/>
        </p:nvSpPr>
        <p:spPr>
          <a:xfrm>
            <a:off x="3279900" y="32426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Network</a:t>
            </a:r>
            <a:endParaRPr sz="1200">
              <a:latin typeface="Lato"/>
              <a:ea typeface="Lato"/>
              <a:cs typeface="Lato"/>
              <a:sym typeface="Lato"/>
            </a:endParaRPr>
          </a:p>
        </p:txBody>
      </p:sp>
      <p:sp>
        <p:nvSpPr>
          <p:cNvPr id="454" name="Shape 454"/>
          <p:cNvSpPr txBox="1"/>
          <p:nvPr/>
        </p:nvSpPr>
        <p:spPr>
          <a:xfrm>
            <a:off x="6023100" y="3242600"/>
            <a:ext cx="15840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Lato"/>
                <a:ea typeface="Lato"/>
                <a:cs typeface="Lato"/>
                <a:sym typeface="Lato"/>
              </a:rPr>
              <a:t>Memory Usage</a:t>
            </a:r>
            <a:endParaRPr sz="1200">
              <a:latin typeface="Lato"/>
              <a:ea typeface="Lato"/>
              <a:cs typeface="Lato"/>
              <a:sym typeface="Lato"/>
            </a:endParaRPr>
          </a:p>
        </p:txBody>
      </p:sp>
      <p:sp>
        <p:nvSpPr>
          <p:cNvPr id="455" name="Shape 455"/>
          <p:cNvSpPr/>
          <p:nvPr/>
        </p:nvSpPr>
        <p:spPr>
          <a:xfrm>
            <a:off x="6113825" y="2610689"/>
            <a:ext cx="1813800" cy="542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 name="Shape 456"/>
          <p:cNvSpPr/>
          <p:nvPr/>
        </p:nvSpPr>
        <p:spPr>
          <a:xfrm>
            <a:off x="6215583" y="2689835"/>
            <a:ext cx="188400" cy="3252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Shape 457"/>
          <p:cNvSpPr/>
          <p:nvPr/>
        </p:nvSpPr>
        <p:spPr>
          <a:xfrm>
            <a:off x="6451760"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8" name="Shape 458"/>
          <p:cNvSpPr/>
          <p:nvPr/>
        </p:nvSpPr>
        <p:spPr>
          <a:xfrm>
            <a:off x="6687936"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 name="Shape 459"/>
          <p:cNvSpPr/>
          <p:nvPr/>
        </p:nvSpPr>
        <p:spPr>
          <a:xfrm>
            <a:off x="6924113"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0" name="Shape 460"/>
          <p:cNvSpPr/>
          <p:nvPr/>
        </p:nvSpPr>
        <p:spPr>
          <a:xfrm>
            <a:off x="7160289"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 name="Shape 461"/>
          <p:cNvSpPr/>
          <p:nvPr/>
        </p:nvSpPr>
        <p:spPr>
          <a:xfrm>
            <a:off x="7396466"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Shape 462"/>
          <p:cNvSpPr/>
          <p:nvPr/>
        </p:nvSpPr>
        <p:spPr>
          <a:xfrm>
            <a:off x="7632642" y="2689835"/>
            <a:ext cx="188400" cy="32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3306850" y="2169525"/>
            <a:ext cx="1433400" cy="10941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p:nvPr/>
        </p:nvSpPr>
        <p:spPr>
          <a:xfrm>
            <a:off x="34654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5" name="Shape 465"/>
          <p:cNvSpPr/>
          <p:nvPr/>
        </p:nvSpPr>
        <p:spPr>
          <a:xfrm>
            <a:off x="37702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6" name="Shape 466"/>
          <p:cNvSpPr/>
          <p:nvPr/>
        </p:nvSpPr>
        <p:spPr>
          <a:xfrm>
            <a:off x="40750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Shape 467"/>
          <p:cNvSpPr/>
          <p:nvPr/>
        </p:nvSpPr>
        <p:spPr>
          <a:xfrm>
            <a:off x="4379875" y="26240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Shape 468"/>
          <p:cNvSpPr/>
          <p:nvPr/>
        </p:nvSpPr>
        <p:spPr>
          <a:xfrm>
            <a:off x="34654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Shape 469"/>
          <p:cNvSpPr/>
          <p:nvPr/>
        </p:nvSpPr>
        <p:spPr>
          <a:xfrm>
            <a:off x="37702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Shape 470"/>
          <p:cNvSpPr/>
          <p:nvPr/>
        </p:nvSpPr>
        <p:spPr>
          <a:xfrm>
            <a:off x="40750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Shape 471"/>
          <p:cNvSpPr/>
          <p:nvPr/>
        </p:nvSpPr>
        <p:spPr>
          <a:xfrm>
            <a:off x="4379875" y="29288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Shape 472"/>
          <p:cNvSpPr/>
          <p:nvPr/>
        </p:nvSpPr>
        <p:spPr>
          <a:xfrm>
            <a:off x="34654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Shape 473"/>
          <p:cNvSpPr/>
          <p:nvPr/>
        </p:nvSpPr>
        <p:spPr>
          <a:xfrm>
            <a:off x="37702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4" name="Shape 474"/>
          <p:cNvSpPr/>
          <p:nvPr/>
        </p:nvSpPr>
        <p:spPr>
          <a:xfrm>
            <a:off x="40750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5" name="Shape 475"/>
          <p:cNvSpPr/>
          <p:nvPr/>
        </p:nvSpPr>
        <p:spPr>
          <a:xfrm>
            <a:off x="4379875" y="2319225"/>
            <a:ext cx="188400" cy="1884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76" name="Shape 476"/>
          <p:cNvCxnSpPr/>
          <p:nvPr/>
        </p:nvCxnSpPr>
        <p:spPr>
          <a:xfrm>
            <a:off x="3559203" y="2138167"/>
            <a:ext cx="0" cy="215700"/>
          </a:xfrm>
          <a:prstGeom prst="straightConnector1">
            <a:avLst/>
          </a:prstGeom>
          <a:noFill/>
          <a:ln w="9525" cap="flat" cmpd="sng">
            <a:solidFill>
              <a:schemeClr val="dk2"/>
            </a:solidFill>
            <a:prstDash val="solid"/>
            <a:round/>
            <a:headEnd type="oval" w="med" len="med"/>
            <a:tailEnd type="oval" w="med" len="med"/>
          </a:ln>
        </p:spPr>
      </p:cxnSp>
      <p:sp>
        <p:nvSpPr>
          <p:cNvPr id="477" name="Shape 477"/>
          <p:cNvSpPr/>
          <p:nvPr/>
        </p:nvSpPr>
        <p:spPr>
          <a:xfrm>
            <a:off x="3144475" y="2042800"/>
            <a:ext cx="24513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8" name="Shape 478"/>
          <p:cNvSpPr/>
          <p:nvPr/>
        </p:nvSpPr>
        <p:spPr>
          <a:xfrm>
            <a:off x="2943625" y="239000"/>
            <a:ext cx="28080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9" name="Shape 479"/>
          <p:cNvSpPr/>
          <p:nvPr/>
        </p:nvSpPr>
        <p:spPr>
          <a:xfrm>
            <a:off x="5995625" y="2255150"/>
            <a:ext cx="2451300" cy="1677900"/>
          </a:xfrm>
          <a:prstGeom prst="rect">
            <a:avLst/>
          </a:prstGeom>
          <a:solidFill>
            <a:srgbClr val="FFFFFF">
              <a:alpha val="6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2"/>
              </a:buClr>
              <a:buSzPts val="1100"/>
              <a:buFont typeface="Arial"/>
              <a:buNone/>
            </a:pPr>
            <a:r>
              <a:rPr lang="en"/>
              <a:t>How IronFrame works</a:t>
            </a:r>
            <a:endParaRPr/>
          </a:p>
        </p:txBody>
      </p:sp>
    </p:spTree>
    <p:extLst>
      <p:ext uri="{BB962C8B-B14F-4D97-AF65-F5344CB8AC3E}">
        <p14:creationId xmlns:p14="http://schemas.microsoft.com/office/powerpoint/2010/main" val="3828391969"/>
      </p:ext>
    </p:extLst>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TotalTime>
  <Words>1906</Words>
  <Application>Microsoft Office PowerPoint</Application>
  <PresentationFormat>On-screen Show (16:9)</PresentationFormat>
  <Paragraphs>276</Paragraphs>
  <Slides>27</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Lato</vt:lpstr>
      <vt:lpstr>Roboto Mono</vt:lpstr>
      <vt:lpstr>Calibri</vt:lpstr>
      <vt:lpstr>Proxima Nova</vt:lpstr>
      <vt:lpstr>Lato Light</vt:lpstr>
      <vt:lpstr>Pivotal Presentation Theme v1</vt:lpstr>
      <vt:lpstr>1_Pivotal Presentation Theme v1</vt:lpstr>
      <vt:lpstr>  Windows 2012R2 vs  Windows 2016 Containers </vt:lpstr>
      <vt:lpstr>PowerPoint Presentation</vt:lpstr>
      <vt:lpstr>Windows Server 2012R2</vt:lpstr>
      <vt:lpstr>Anatomy of a Windows 2012R2 Diego cell</vt:lpstr>
      <vt:lpstr>Anatomy of a Windows 2012R2 Diego cell</vt:lpstr>
      <vt:lpstr>Anatomy of a Windows 2012R2 Diego cell</vt:lpstr>
      <vt:lpstr>Anatomy of a Windows 2012R2 Diego cell</vt:lpstr>
      <vt:lpstr>How IronFrame works</vt:lpstr>
      <vt:lpstr>How IronFrame works</vt:lpstr>
      <vt:lpstr>How IronFrame works</vt:lpstr>
      <vt:lpstr>How IronFrame works</vt:lpstr>
      <vt:lpstr>IIS vs Windows 2012R2 Diego deployment topology</vt:lpstr>
      <vt:lpstr>Windows Server 2016</vt:lpstr>
      <vt:lpstr>Windows Server Containers</vt:lpstr>
      <vt:lpstr>Windows Server Containers</vt:lpstr>
      <vt:lpstr>Anatomy of a Windows 2016 Diego cell</vt:lpstr>
      <vt:lpstr>Garden for Windows 2016</vt:lpstr>
      <vt:lpstr>IIS vs Windows 2016 Diego cell deployment topology</vt:lpstr>
      <vt:lpstr>The RootFS</vt:lpstr>
      <vt:lpstr>2016 Container Anatomy</vt:lpstr>
      <vt:lpstr>Hosted Web Core </vt:lpstr>
      <vt:lpstr>HWC Default Enabled Modules</vt:lpstr>
      <vt:lpstr>HWC Default Enabled Modules</vt:lpstr>
      <vt:lpstr>HWC Default Enabled Modules</vt:lpstr>
      <vt:lpstr>HWC Optionally Enabled Modules</vt:lpstr>
      <vt:lpstr>Not available in HWC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Pivotal Introduction </dc:title>
  <dc:creator>Corn</dc:creator>
  <cp:lastModifiedBy>Martez Killens</cp:lastModifiedBy>
  <cp:revision>10</cp:revision>
  <dcterms:modified xsi:type="dcterms:W3CDTF">2018-08-31T03:01:45Z</dcterms:modified>
</cp:coreProperties>
</file>